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2" r:id="rId1"/>
  </p:sldMasterIdLst>
  <p:notesMasterIdLst>
    <p:notesMasterId r:id="rId46"/>
  </p:notesMasterIdLst>
  <p:handoutMasterIdLst>
    <p:handoutMasterId r:id="rId47"/>
  </p:handoutMasterIdLst>
  <p:sldIdLst>
    <p:sldId id="1114" r:id="rId2"/>
    <p:sldId id="1058" r:id="rId3"/>
    <p:sldId id="1060" r:id="rId4"/>
    <p:sldId id="1043" r:id="rId5"/>
    <p:sldId id="1036" r:id="rId6"/>
    <p:sldId id="1113" r:id="rId7"/>
    <p:sldId id="1057" r:id="rId8"/>
    <p:sldId id="1061" r:id="rId9"/>
    <p:sldId id="1139" r:id="rId10"/>
    <p:sldId id="1117" r:id="rId11"/>
    <p:sldId id="1116" r:id="rId12"/>
    <p:sldId id="1118" r:id="rId13"/>
    <p:sldId id="1120" r:id="rId14"/>
    <p:sldId id="1121" r:id="rId15"/>
    <p:sldId id="1155" r:id="rId16"/>
    <p:sldId id="1123" r:id="rId17"/>
    <p:sldId id="1144" r:id="rId18"/>
    <p:sldId id="1146" r:id="rId19"/>
    <p:sldId id="1153" r:id="rId20"/>
    <p:sldId id="1126" r:id="rId21"/>
    <p:sldId id="1124" r:id="rId22"/>
    <p:sldId id="1125" r:id="rId23"/>
    <p:sldId id="1127" r:id="rId24"/>
    <p:sldId id="1128" r:id="rId25"/>
    <p:sldId id="1141" r:id="rId26"/>
    <p:sldId id="1129" r:id="rId27"/>
    <p:sldId id="1130" r:id="rId28"/>
    <p:sldId id="1131" r:id="rId29"/>
    <p:sldId id="1150" r:id="rId30"/>
    <p:sldId id="1132" r:id="rId31"/>
    <p:sldId id="1133" r:id="rId32"/>
    <p:sldId id="1142" r:id="rId33"/>
    <p:sldId id="1156" r:id="rId34"/>
    <p:sldId id="1135" r:id="rId35"/>
    <p:sldId id="1136" r:id="rId36"/>
    <p:sldId id="1147" r:id="rId37"/>
    <p:sldId id="1137" r:id="rId38"/>
    <p:sldId id="1138" r:id="rId39"/>
    <p:sldId id="1148" r:id="rId40"/>
    <p:sldId id="1140" r:id="rId41"/>
    <p:sldId id="1152" r:id="rId42"/>
    <p:sldId id="1059" r:id="rId43"/>
    <p:sldId id="1122" r:id="rId44"/>
    <p:sldId id="1134" r:id="rId45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J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712D9"/>
    <a:srgbClr val="FFF0D5"/>
    <a:srgbClr val="FFFFD0"/>
    <a:srgbClr val="0200EF"/>
    <a:srgbClr val="001CFE"/>
    <a:srgbClr val="009900"/>
    <a:srgbClr val="1F4E79"/>
    <a:srgbClr val="99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3537" autoAdjust="0"/>
  </p:normalViewPr>
  <p:slideViewPr>
    <p:cSldViewPr snapToGrid="0">
      <p:cViewPr varScale="1">
        <p:scale>
          <a:sx n="115" d="100"/>
          <a:sy n="115" d="100"/>
        </p:scale>
        <p:origin x="1816" y="19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-6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7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75246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r>
              <a:rPr lang="en-US"/>
              <a:t>EE141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03872" y="1"/>
            <a:ext cx="3972354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3389"/>
            <a:ext cx="4075246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03872" y="6653389"/>
            <a:ext cx="3972354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fld id="{70224C0C-9E7B-403F-8FBF-8C492C822B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2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4075246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r>
              <a:rPr lang="en-US"/>
              <a:t>EE141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03872" y="1"/>
            <a:ext cx="3972354" cy="3465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8613" y="5191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6609" y="3355673"/>
            <a:ext cx="6829061" cy="3123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3389"/>
            <a:ext cx="4075246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defTabSz="920313">
              <a:defRPr sz="1300" i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03872" y="6653389"/>
            <a:ext cx="3972354" cy="347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877" tIns="45937" rIns="91877" bIns="45937" numCol="1" anchor="b" anchorCtr="0" compatLnSpc="1">
            <a:prstTxWarp prst="textNoShape">
              <a:avLst/>
            </a:prstTxWarp>
          </a:bodyPr>
          <a:lstStyle>
            <a:lvl1pPr algn="r" defTabSz="920313">
              <a:defRPr sz="1300" i="0">
                <a:latin typeface="Times New Roman" pitchFamily="18" charset="0"/>
              </a:defRPr>
            </a:lvl1pPr>
          </a:lstStyle>
          <a:p>
            <a:fld id="{40D66AFD-6858-4308-A4FE-F1A9A7940F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3352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indent="0" algn="l" rtl="0" eaLnBrk="0" fontAlgn="base" hangingPunct="0">
      <a:spcBef>
        <a:spcPts val="60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Monaco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800" kern="1200" baseline="0">
        <a:solidFill>
          <a:schemeClr val="tx1"/>
        </a:solidFill>
        <a:latin typeface="Monaco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800" kern="1200" baseline="0">
        <a:solidFill>
          <a:schemeClr val="tx1"/>
        </a:solidFill>
        <a:latin typeface="Monaco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800" kern="1200" baseline="0">
        <a:solidFill>
          <a:schemeClr val="tx1"/>
        </a:solidFill>
        <a:latin typeface="Monaco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800" kern="1200" baseline="0">
        <a:solidFill>
          <a:schemeClr val="tx1"/>
        </a:solidFill>
        <a:latin typeface="Monac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great improvements</a:t>
            </a:r>
            <a:r>
              <a:rPr lang="en-US" baseline="0" dirty="0"/>
              <a:t> are the results of advances in </a:t>
            </a:r>
          </a:p>
          <a:p>
            <a:r>
              <a:rPr lang="en-US" baseline="0" dirty="0"/>
              <a:t>		implementation technologies  +  computer architecture.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3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8548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transition from single-core </a:t>
            </a:r>
            <a:r>
              <a:rPr lang="en-AU" dirty="0">
                <a:sym typeface="Wingdings" pitchFamily="2" charset="2"/>
              </a:rPr>
              <a:t> multicore: power/memory walls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Exploiting</a:t>
            </a:r>
            <a:r>
              <a:rPr lang="en-AU" baseline="0" dirty="0"/>
              <a:t> ILP cannot continue without enormous power consumption overhead.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6650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architectural parallelism – types of parallelism extracted from programs and exploited by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54678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600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Architecture needs to account for technology trends for long term viability</a:t>
            </a:r>
          </a:p>
          <a:p>
            <a:endParaRPr lang="en-AU" dirty="0"/>
          </a:p>
          <a:p>
            <a:r>
              <a:rPr lang="en-AU" dirty="0"/>
              <a:t>CPU: integration (Moore’s law) slowing down, transistor performance limited by power constraints</a:t>
            </a:r>
          </a:p>
          <a:p>
            <a:endParaRPr lang="en-AU" dirty="0"/>
          </a:p>
          <a:p>
            <a:r>
              <a:rPr lang="en-AU" dirty="0"/>
              <a:t>DRAM: capacity increases at slower pace</a:t>
            </a:r>
          </a:p>
          <a:p>
            <a:endParaRPr lang="en-AU" dirty="0"/>
          </a:p>
          <a:p>
            <a:r>
              <a:rPr lang="en-AU" dirty="0"/>
              <a:t>Magnetic disks: density increases at slow pace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7835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Section 1.4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4253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Section 1.4</a:t>
            </a:r>
          </a:p>
          <a:p>
            <a:endParaRPr lang="en-AU" dirty="0"/>
          </a:p>
          <a:p>
            <a:r>
              <a:rPr lang="en-AU" dirty="0"/>
              <a:t>Most increase in transistors on-chip are used to implement modern features such as cache, speculation, to improve </a:t>
            </a:r>
            <a:r>
              <a:rPr lang="en-AU" dirty="0" err="1"/>
              <a:t>performanc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9710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Section 1.4</a:t>
            </a:r>
          </a:p>
          <a:p>
            <a:endParaRPr lang="en-AU" dirty="0"/>
          </a:p>
          <a:p>
            <a:r>
              <a:rPr lang="en-AU" dirty="0"/>
              <a:t>Most increase in transistors on-chip are used to implement modern features such as cache, speculation, to improve </a:t>
            </a:r>
            <a:r>
              <a:rPr lang="en-AU" dirty="0" err="1"/>
              <a:t>performanc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5080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transistor performance scaling is slowing down to linearly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Wire delay ~ wire length &amp; !~ wire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wire latency improves slower than transistors </a:t>
            </a:r>
            <a:r>
              <a:rPr lang="en-AU" dirty="0">
                <a:sym typeface="Wingdings" pitchFamily="2" charset="2"/>
              </a:rPr>
              <a:t> interconnect design is increasingly more important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performance gap between transistors and wires makes moving data very expensive. </a:t>
            </a:r>
          </a:p>
        </p:txBody>
      </p:sp>
    </p:spTree>
    <p:extLst>
      <p:ext uri="{BB962C8B-B14F-4D97-AF65-F5344CB8AC3E}">
        <p14:creationId xmlns:p14="http://schemas.microsoft.com/office/powerpoint/2010/main" val="129166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is it important </a:t>
            </a:r>
            <a:r>
              <a:rPr lang="mr-IN" baseline="0" dirty="0"/>
              <a:t>–</a:t>
            </a:r>
            <a:r>
              <a:rPr lang="en-US" baseline="0" dirty="0"/>
              <a:t> computers are everywhere, with diverse characteristics and requirements!</a:t>
            </a:r>
          </a:p>
          <a:p>
            <a:endParaRPr lang="en-US" baseline="0" dirty="0"/>
          </a:p>
          <a:p>
            <a:r>
              <a:rPr lang="en-US" baseline="0" dirty="0"/>
              <a:t>Wrong arch design --&gt; failed products and loss of markets!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general-purpose computers</a:t>
            </a:r>
            <a:r>
              <a:rPr lang="en-US" baseline="0" dirty="0"/>
              <a:t> and special purpose natures of embedded computers.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Transportation as another example</a:t>
            </a:r>
          </a:p>
          <a:p>
            <a:endParaRPr lang="en-AU" dirty="0"/>
          </a:p>
          <a:p>
            <a:r>
              <a:rPr lang="en-AU" dirty="0"/>
              <a:t>Planners concern with throughput of the roads</a:t>
            </a:r>
          </a:p>
          <a:p>
            <a:endParaRPr lang="en-AU" dirty="0"/>
          </a:p>
          <a:p>
            <a:r>
              <a:rPr lang="en-AU" dirty="0"/>
              <a:t>Individual drives concern with the time going from one point to another  </a:t>
            </a:r>
          </a:p>
        </p:txBody>
      </p:sp>
    </p:spTree>
    <p:extLst>
      <p:ext uri="{BB962C8B-B14F-4D97-AF65-F5344CB8AC3E}">
        <p14:creationId xmlns:p14="http://schemas.microsoft.com/office/powerpoint/2010/main" val="59569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BW and latency are related: increasing BW could reduce latency, or vice versa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4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 computer, energy refers to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electricity is consumed to make operations to happen, and becomes heat</a:t>
            </a:r>
          </a:p>
          <a:p>
            <a:endParaRPr lang="en-AU" dirty="0"/>
          </a:p>
          <a:p>
            <a:r>
              <a:rPr lang="en-AU" dirty="0"/>
              <a:t>Heat dissipation</a:t>
            </a:r>
            <a:r>
              <a:rPr lang="en-AU" baseline="0" dirty="0"/>
              <a:t> is the major block from increasing frequency.</a:t>
            </a:r>
          </a:p>
          <a:p>
            <a:endParaRPr lang="en-AU" baseline="0" dirty="0"/>
          </a:p>
          <a:p>
            <a:r>
              <a:rPr lang="en-AU" baseline="0" dirty="0"/>
              <a:t>TDP is the power designed such that the generated heat can be dissipated without causing slowdown or damage of chips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352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C: switching (active) capacitance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At the same P, smaller E </a:t>
            </a:r>
            <a:r>
              <a:rPr lang="en-AU" dirty="0">
                <a:sym typeface="Wingdings" pitchFamily="2" charset="2"/>
              </a:rPr>
              <a:t> higher f: more efficient design can run faster without consuming more power!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931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Heat dissipation</a:t>
            </a:r>
            <a:r>
              <a:rPr lang="en-AU" baseline="0" dirty="0"/>
              <a:t> is the major block from increasing frequency.</a:t>
            </a:r>
          </a:p>
          <a:p>
            <a:endParaRPr lang="en-AU" baseline="0" dirty="0"/>
          </a:p>
          <a:p>
            <a:r>
              <a:rPr lang="en-AU" baseline="0" dirty="0"/>
              <a:t>Energy efficiency helps increase performance.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6720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47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500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power -- Increasing share of overall system power.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308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Cost = design + testing</a:t>
            </a:r>
            <a:r>
              <a:rPr lang="en-AU" baseline="0" dirty="0"/>
              <a:t> + material + production</a:t>
            </a:r>
          </a:p>
          <a:p>
            <a:r>
              <a:rPr lang="en-AU" baseline="0" dirty="0"/>
              <a:t>	------   --------------------------------</a:t>
            </a:r>
          </a:p>
          <a:p>
            <a:r>
              <a:rPr lang="en-AU" baseline="0" dirty="0"/>
              <a:t>        OTC         recurring cost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4869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767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4204011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48323" rIns="96645" bIns="48323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300">
                <a:latin typeface="Helvetica" panose="020B0604020202020204" pitchFamily="34" charset="0"/>
              </a:rPr>
              <a:t>EE695KR -- Adv. VLSI Design</a:t>
            </a:r>
          </a:p>
        </p:txBody>
      </p:sp>
      <p:sp>
        <p:nvSpPr>
          <p:cNvPr id="31747" name="Rectangle 6"/>
          <p:cNvSpPr txBox="1">
            <a:spLocks noGrp="1" noChangeArrowheads="1"/>
          </p:cNvSpPr>
          <p:nvPr/>
        </p:nvSpPr>
        <p:spPr bwMode="auto">
          <a:xfrm>
            <a:off x="0" y="6878716"/>
            <a:ext cx="4204011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48323" rIns="96645" bIns="48323" anchor="b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300">
                <a:latin typeface="Helvetica" panose="020B0604020202020204" pitchFamily="34" charset="0"/>
              </a:rPr>
              <a:t>K. Roy</a:t>
            </a:r>
          </a:p>
        </p:txBody>
      </p:sp>
      <p:sp>
        <p:nvSpPr>
          <p:cNvPr id="31748" name="Rectangle 7"/>
          <p:cNvSpPr txBox="1">
            <a:spLocks noGrp="1" noChangeArrowheads="1"/>
          </p:cNvSpPr>
          <p:nvPr/>
        </p:nvSpPr>
        <p:spPr bwMode="auto">
          <a:xfrm>
            <a:off x="5496582" y="6878716"/>
            <a:ext cx="4204010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5" tIns="48323" rIns="96645" bIns="48323" anchor="b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48028EB3-E554-4D77-9DB4-7FBDC6261BA5}" type="slidenum">
              <a:rPr lang="en-US" altLang="en-US" sz="1300">
                <a:latin typeface="Helvetica" panose="020B0604020202020204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38475" y="542925"/>
            <a:ext cx="3622675" cy="2716213"/>
          </a:xfrm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570" y="3439359"/>
            <a:ext cx="7115451" cy="32573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45" tIns="48323" rIns="96645" bIns="48323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1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Yield</a:t>
            </a:r>
            <a:r>
              <a:rPr lang="en-AU" baseline="0" dirty="0"/>
              <a:t> improves by following the learning curves.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aseline="0" dirty="0"/>
              <a:t>Summary – cost proportionally to die area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5214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CPU time: measure the efficiency of processors.</a:t>
            </a:r>
          </a:p>
          <a:p>
            <a:endParaRPr lang="en-AU" dirty="0"/>
          </a:p>
          <a:p>
            <a:r>
              <a:rPr lang="en-AU" dirty="0"/>
              <a:t>Wall</a:t>
            </a:r>
            <a:r>
              <a:rPr lang="en-AU" baseline="0" dirty="0"/>
              <a:t> clock time: measure overall system efficiency.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1428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Locality: foundation of cache concept, critical for HW prediction</a:t>
            </a:r>
          </a:p>
          <a:p>
            <a:endParaRPr lang="en-AU" dirty="0"/>
          </a:p>
          <a:p>
            <a:r>
              <a:rPr lang="en-AU" dirty="0"/>
              <a:t>Temporal</a:t>
            </a:r>
            <a:r>
              <a:rPr lang="en-AU" baseline="0" dirty="0"/>
              <a:t> and spatial locality</a:t>
            </a:r>
          </a:p>
          <a:p>
            <a:endParaRPr lang="en-AU" baseline="0" dirty="0"/>
          </a:p>
          <a:p>
            <a:r>
              <a:rPr lang="en-AU" baseline="0" dirty="0"/>
              <a:t>Focus on common case: 90% time spent in 10% of the code, then optimize that 10% of the code.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8176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baseline="0" dirty="0"/>
              <a:t>Amdahl’s law can be applied to cases other than performance</a:t>
            </a:r>
          </a:p>
        </p:txBody>
      </p:sp>
    </p:spTree>
    <p:extLst>
      <p:ext uri="{BB962C8B-B14F-4D97-AF65-F5344CB8AC3E}">
        <p14:creationId xmlns:p14="http://schemas.microsoft.com/office/powerpoint/2010/main" val="1527271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CPI here – average CPI</a:t>
            </a:r>
          </a:p>
        </p:txBody>
      </p:sp>
    </p:spTree>
    <p:extLst>
      <p:ext uri="{BB962C8B-B14F-4D97-AF65-F5344CB8AC3E}">
        <p14:creationId xmlns:p14="http://schemas.microsoft.com/office/powerpoint/2010/main" val="1753080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Considering CPI for different instructions leads to more precise CPU time calculation</a:t>
            </a:r>
          </a:p>
        </p:txBody>
      </p:sp>
    </p:spTree>
    <p:extLst>
      <p:ext uri="{BB962C8B-B14F-4D97-AF65-F5344CB8AC3E}">
        <p14:creationId xmlns:p14="http://schemas.microsoft.com/office/powerpoint/2010/main" val="1254464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0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27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Modern computer arch design is much broader: </a:t>
            </a:r>
          </a:p>
          <a:p>
            <a:endParaRPr lang="en-AU" dirty="0"/>
          </a:p>
          <a:p>
            <a:r>
              <a:rPr lang="en-AU" dirty="0"/>
              <a:t>Design requirements that stem from the</a:t>
            </a:r>
            <a:r>
              <a:rPr lang="en-AU" baseline="0" dirty="0"/>
              <a:t> target applications a new computer tries to solve.</a:t>
            </a:r>
          </a:p>
          <a:p>
            <a:endParaRPr lang="en-AU" baseline="0" dirty="0"/>
          </a:p>
        </p:txBody>
      </p:sp>
    </p:spTree>
    <p:extLst>
      <p:ext uri="{BB962C8B-B14F-4D97-AF65-F5344CB8AC3E}">
        <p14:creationId xmlns:p14="http://schemas.microsoft.com/office/powerpoint/2010/main" val="1406528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Analogy:</a:t>
            </a:r>
            <a:r>
              <a:rPr lang="en-AU" baseline="0" dirty="0"/>
              <a:t> a c</a:t>
            </a:r>
            <a:r>
              <a:rPr lang="en-AU" dirty="0"/>
              <a:t>ar</a:t>
            </a:r>
            <a:r>
              <a:rPr lang="en-AU" baseline="0" dirty="0"/>
              <a:t> w or w/o a spare tire.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888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0492" y="3439359"/>
            <a:ext cx="8359602" cy="3257393"/>
          </a:xfrm>
          <a:noFill/>
          <a:ln w="9525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409" tIns="46867" rIns="95409" bIns="46867"/>
          <a:lstStyle/>
          <a:p>
            <a:r>
              <a:rPr lang="en-US" altLang="en-US" sz="1400" baseline="0" dirty="0">
                <a:latin typeface="Monaco" charset="0"/>
              </a:rPr>
              <a:t>A computing system is very complex, and its functioning under certain metrics requires coordination of efforts at different abstraction levels.</a:t>
            </a:r>
          </a:p>
          <a:p>
            <a:endParaRPr lang="en-US" altLang="en-US" sz="1400" baseline="0" dirty="0">
              <a:latin typeface="Monaco" charset="0"/>
            </a:endParaRPr>
          </a:p>
          <a:p>
            <a:endParaRPr lang="en-US" altLang="en-US" sz="1400" baseline="0" dirty="0">
              <a:latin typeface="Monaco" charset="0"/>
            </a:endParaRPr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57525" y="465138"/>
            <a:ext cx="3608388" cy="2705100"/>
          </a:xfrm>
        </p:spPr>
      </p:sp>
    </p:spTree>
    <p:extLst>
      <p:ext uri="{BB962C8B-B14F-4D97-AF65-F5344CB8AC3E}">
        <p14:creationId xmlns:p14="http://schemas.microsoft.com/office/powerpoint/2010/main" val="4022353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1AB81-37D0-4144-A8B3-A39A34F105D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2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Processor</a:t>
            </a:r>
            <a:r>
              <a:rPr lang="en-US" altLang="en-US" baseline="0" dirty="0">
                <a:latin typeface="Arial" panose="020B0604020202020204" pitchFamily="34" charset="0"/>
              </a:rPr>
              <a:t> is only one component of an entire system, which includes other components like memory, storage, buses, </a:t>
            </a:r>
            <a:r>
              <a:rPr lang="en-US" altLang="en-US" baseline="0" dirty="0" err="1">
                <a:latin typeface="Arial" panose="020B0604020202020204" pitchFamily="34" charset="0"/>
              </a:rPr>
              <a:t>etc</a:t>
            </a:r>
            <a:endParaRPr lang="en-US" altLang="en-US" baseline="0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Processor chip is hidden under the heat sink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DRAM memories are on DIMMS (dual in-line memory modules)</a:t>
            </a:r>
          </a:p>
        </p:txBody>
      </p:sp>
    </p:spTree>
    <p:extLst>
      <p:ext uri="{BB962C8B-B14F-4D97-AF65-F5344CB8AC3E}">
        <p14:creationId xmlns:p14="http://schemas.microsoft.com/office/powerpoint/2010/main" val="313731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concern the detailed</a:t>
            </a:r>
            <a:r>
              <a:rPr lang="en-US" baseline="0" dirty="0"/>
              <a:t> implementations of those components.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EE141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D66AFD-6858-4308-A4FE-F1A9A7940F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4204011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8613" indent="-227013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300">
                <a:latin typeface="Helvetica" panose="020B0604020202020204" pitchFamily="34" charset="0"/>
              </a:rPr>
              <a:t>EE695KR -- Adv. VLSI Design</a:t>
            </a:r>
          </a:p>
        </p:txBody>
      </p:sp>
      <p:sp>
        <p:nvSpPr>
          <p:cNvPr id="33795" name="Rectangle 6"/>
          <p:cNvSpPr txBox="1">
            <a:spLocks noGrp="1" noChangeArrowheads="1"/>
          </p:cNvSpPr>
          <p:nvPr/>
        </p:nvSpPr>
        <p:spPr bwMode="auto">
          <a:xfrm>
            <a:off x="0" y="6878716"/>
            <a:ext cx="4204011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8613" indent="-227013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1300">
                <a:latin typeface="Helvetica" panose="020B0604020202020204" pitchFamily="34" charset="0"/>
              </a:rPr>
              <a:t>K. Roy</a:t>
            </a:r>
          </a:p>
        </p:txBody>
      </p:sp>
      <p:sp>
        <p:nvSpPr>
          <p:cNvPr id="33796" name="Rectangle 7"/>
          <p:cNvSpPr txBox="1">
            <a:spLocks noGrp="1" noChangeArrowheads="1"/>
          </p:cNvSpPr>
          <p:nvPr/>
        </p:nvSpPr>
        <p:spPr bwMode="auto">
          <a:xfrm>
            <a:off x="5496582" y="6878716"/>
            <a:ext cx="4204010" cy="36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algn="just" defTabSz="966788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98613" indent="-227013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6EC43F32-02C5-4E91-97FB-587541B2B753}" type="slidenum">
              <a:rPr lang="en-US" altLang="en-US" sz="1300">
                <a:latin typeface="Helvetica" panose="020B0604020202020204" pitchFamily="34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41650" y="542925"/>
            <a:ext cx="3622675" cy="2716213"/>
          </a:xfrm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2570" y="3439359"/>
            <a:ext cx="7115451" cy="32573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Security is gaining</a:t>
            </a:r>
            <a:r>
              <a:rPr lang="en-US" altLang="en-US" baseline="0" dirty="0">
                <a:latin typeface="Arial" panose="020B0604020202020204" pitchFamily="34" charset="0"/>
              </a:rPr>
              <a:t> tractions recently.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aseline="0" dirty="0">
                <a:latin typeface="Arial" panose="020B0604020202020204" pitchFamily="34" charset="0"/>
              </a:rPr>
              <a:t>this course focuses more on performance, but will touch power/energy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8 January 2023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AU" sz="1600" dirty="0">
                <a:latin typeface="Monaco" charset="0"/>
              </a:rPr>
              <a:t>Cluster/WSC</a:t>
            </a:r>
            <a:r>
              <a:rPr lang="en-AU" sz="1600" baseline="0" dirty="0">
                <a:latin typeface="Monaco" charset="0"/>
              </a:rPr>
              <a:t> = many servers connected by LAN acting as one.</a:t>
            </a:r>
          </a:p>
          <a:p>
            <a:pPr>
              <a:spcBef>
                <a:spcPts val="0"/>
              </a:spcBef>
            </a:pPr>
            <a:endParaRPr lang="en-AU" sz="1600" baseline="0" dirty="0">
              <a:latin typeface="Monaco" charset="0"/>
            </a:endParaRPr>
          </a:p>
          <a:p>
            <a:pPr>
              <a:spcBef>
                <a:spcPts val="0"/>
              </a:spcBef>
            </a:pPr>
            <a:r>
              <a:rPr lang="en-AU" sz="1600" baseline="0" dirty="0">
                <a:latin typeface="Monaco" charset="0"/>
              </a:rPr>
              <a:t>Supercomputer = a kind of WSC with a focus on float point perf.</a:t>
            </a:r>
          </a:p>
          <a:p>
            <a:pPr>
              <a:spcBef>
                <a:spcPts val="0"/>
              </a:spcBef>
            </a:pPr>
            <a:endParaRPr lang="en-AU" sz="1600" baseline="0" dirty="0">
              <a:latin typeface="Monaco" charset="0"/>
            </a:endParaRPr>
          </a:p>
          <a:p>
            <a:pPr>
              <a:spcBef>
                <a:spcPts val="0"/>
              </a:spcBef>
            </a:pPr>
            <a:r>
              <a:rPr lang="en-AU" sz="1600" baseline="0" dirty="0">
                <a:latin typeface="Monaco" charset="0"/>
              </a:rPr>
              <a:t>Embedded vs PMD : PMD can run external SW while embedded cannot.</a:t>
            </a:r>
          </a:p>
        </p:txBody>
      </p:sp>
    </p:spTree>
    <p:extLst>
      <p:ext uri="{BB962C8B-B14F-4D97-AF65-F5344CB8AC3E}">
        <p14:creationId xmlns:p14="http://schemas.microsoft.com/office/powerpoint/2010/main" val="66835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6963"/>
            <a:ext cx="9144000" cy="2163535"/>
          </a:xfrm>
        </p:spPr>
        <p:txBody>
          <a:bodyPr/>
          <a:lstStyle>
            <a:lvl1pPr algn="ctr">
              <a:defRPr sz="4800" b="1">
                <a:solidFill>
                  <a:srgbClr val="001CF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320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E9AC8973-3E2D-447C-9916-BE573B137A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6850" y="74613"/>
            <a:ext cx="1909763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388" y="74613"/>
            <a:ext cx="5580062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5890B677-E91A-46D0-B42D-EAE609B50E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6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914400"/>
            <a:ext cx="8153400" cy="239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697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914400"/>
            <a:ext cx="8153400" cy="112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187575"/>
            <a:ext cx="8153400" cy="112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966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947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023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" y="165044"/>
            <a:ext cx="8852598" cy="925202"/>
          </a:xfrm>
        </p:spPr>
        <p:txBody>
          <a:bodyPr/>
          <a:lstStyle>
            <a:lvl1pPr>
              <a:defRPr sz="4000">
                <a:solidFill>
                  <a:srgbClr val="001C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25" y="1155560"/>
            <a:ext cx="8852597" cy="5446207"/>
          </a:xfrm>
        </p:spPr>
        <p:txBody>
          <a:bodyPr/>
          <a:lstStyle>
            <a:lvl1pPr marL="401638" indent="-3921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SzPct val="85000"/>
              <a:buFont typeface="Zapf Dingbats"/>
              <a:buChar char="➺"/>
              <a:tabLst/>
              <a:defRPr sz="3200"/>
            </a:lvl1pPr>
            <a:lvl2pPr marL="803275" indent="-3381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1CFE"/>
              </a:buClr>
              <a:buSzPct val="85000"/>
              <a:buFont typeface="Zapf Dingbats"/>
              <a:buChar char="➺"/>
              <a:tabLst/>
              <a:defRPr sz="2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95360" y="6553200"/>
            <a:ext cx="548640" cy="304800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i="0">
                <a:solidFill>
                  <a:srgbClr val="0000FF"/>
                </a:solidFill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965200"/>
            <a:ext cx="3744912" cy="5268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00" y="965200"/>
            <a:ext cx="3744913" cy="5268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1DB1A6F7-CEA9-4986-B891-18E40EE19B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844CDA-081D-7C4C-AC9B-679189A47D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95360" y="6553200"/>
            <a:ext cx="548640" cy="304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600" i="0"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171874-E890-DA45-9F2D-4878B2FA61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95360" y="6553200"/>
            <a:ext cx="548640" cy="304800"/>
          </a:xfrm>
          <a:prstGeom prst="rect">
            <a:avLst/>
          </a:prstGeom>
        </p:spPr>
        <p:txBody>
          <a:bodyPr anchor="ctr" anchorCtr="0"/>
          <a:lstStyle>
            <a:lvl1pPr algn="r">
              <a:defRPr sz="1600" i="0"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B522F413-B3BA-48F0-9340-60CB0513859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0" y="6553200"/>
            <a:ext cx="762000" cy="304800"/>
          </a:xfrm>
          <a:prstGeom prst="rect">
            <a:avLst/>
          </a:prstGeom>
        </p:spPr>
        <p:txBody>
          <a:bodyPr/>
          <a:lstStyle>
            <a:lvl1pPr>
              <a:defRPr sz="1000" i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Page </a:t>
            </a:r>
            <a:fld id="{AE6E24A7-D274-4928-9E5E-89698AA27FF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0725" y="164592"/>
            <a:ext cx="8852598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602" tIns="46301" rIns="92602" bIns="463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29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725" y="1155559"/>
            <a:ext cx="8852597" cy="560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58" tIns="44758" rIns="91058" bIns="447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64489"/>
            <a:ext cx="457200" cy="304800"/>
          </a:xfrm>
          <a:prstGeom prst="rect">
            <a:avLst/>
          </a:prstGeom>
        </p:spPr>
        <p:txBody>
          <a:bodyPr tIns="0" bIns="0"/>
          <a:lstStyle>
            <a:lvl1pPr>
              <a:defRPr sz="1800" b="1" i="0">
                <a:solidFill>
                  <a:srgbClr val="0200EF"/>
                </a:solidFill>
                <a:latin typeface="+mj-lt"/>
              </a:defRPr>
            </a:lvl1pPr>
          </a:lstStyle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8" r:id="rId15"/>
    <p:sldLayoutId id="2147483709" r:id="rId16"/>
    <p:sldLayoutId id="2147483711" r:id="rId17"/>
  </p:sldLayoutIdLst>
  <p:transition/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4000" b="1" i="0">
          <a:solidFill>
            <a:srgbClr val="001CFE"/>
          </a:solidFill>
          <a:latin typeface="Calibri" charset="0"/>
          <a:ea typeface="Calibri" charset="0"/>
          <a:cs typeface="Calibri" charset="0"/>
        </a:defRPr>
      </a:lvl1pPr>
      <a:lvl2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5pPr>
      <a:lvl6pPr marL="4572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6pPr>
      <a:lvl7pPr marL="9144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7pPr>
      <a:lvl8pPr marL="13716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8pPr>
      <a:lvl9pPr marL="1828800" algn="ctr" rtl="0" fontAlgn="base">
        <a:lnSpc>
          <a:spcPct val="87000"/>
        </a:lnSpc>
        <a:spcBef>
          <a:spcPct val="0"/>
        </a:spcBef>
        <a:spcAft>
          <a:spcPct val="0"/>
        </a:spcAft>
        <a:defRPr sz="3100" b="1">
          <a:solidFill>
            <a:srgbClr val="114FFB"/>
          </a:solidFill>
          <a:latin typeface="Neo Sans Intel" pitchFamily="34" charset="0"/>
          <a:cs typeface="Arial" charset="0"/>
        </a:defRPr>
      </a:lvl9pPr>
    </p:titleStyle>
    <p:bodyStyle>
      <a:lvl1pPr marL="342900" indent="-342900" algn="l" defTabSz="889000" rtl="0" eaLnBrk="0" fontAlgn="base" hangingPunct="0">
        <a:lnSpc>
          <a:spcPct val="93000"/>
        </a:lnSpc>
        <a:spcBef>
          <a:spcPct val="50000"/>
        </a:spcBef>
        <a:spcAft>
          <a:spcPct val="0"/>
        </a:spcAft>
        <a:buClr>
          <a:schemeClr val="tx1"/>
        </a:buClr>
        <a:buSzPct val="75000"/>
        <a:buFont typeface="Courier New" charset="0"/>
        <a:buChar char="o"/>
        <a:defRPr sz="3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chemeClr val="tx1"/>
        </a:buClr>
        <a:buSzPct val="75000"/>
        <a:buFont typeface=".AppleSystemUIFont" charset="-120"/>
        <a:buChar char="→"/>
        <a:defRPr sz="28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8575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chemeClr val="bg2"/>
        </a:buClr>
        <a:buSzPct val="75000"/>
        <a:buFont typeface="ZapfDingbatsITC" charset="0"/>
        <a:buChar char="➤"/>
        <a:defRPr sz="24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485900" indent="-22860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defRPr sz="1400" b="1">
          <a:solidFill>
            <a:schemeClr val="tx1"/>
          </a:solidFill>
          <a:latin typeface="Helvetica" pitchFamily="34" charset="0"/>
          <a:cs typeface="+mn-cs"/>
        </a:defRPr>
      </a:lvl4pPr>
      <a:lvl5pPr marL="1828800" indent="-228600" algn="l" defTabSz="889000" rtl="0" eaLnBrk="0" fontAlgn="base" hangingPunct="0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5pPr>
      <a:lvl6pPr marL="22860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6pPr>
      <a:lvl7pPr marL="27432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7pPr>
      <a:lvl8pPr marL="32004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8pPr>
      <a:lvl9pPr marL="3657600" indent="-228600" algn="l" defTabSz="889000" rtl="0" fontAlgn="base">
        <a:lnSpc>
          <a:spcPct val="93000"/>
        </a:lnSpc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Helvetica" pitchFamily="34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tkoori@us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ic-soc.blogspot.com/2008/03/leakage-power-trends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349" y="1097280"/>
            <a:ext cx="8778240" cy="2103120"/>
          </a:xfrm>
          <a:prstGeom prst="roundRect">
            <a:avLst>
              <a:gd name="adj" fmla="val 8100"/>
            </a:avLst>
          </a:prstGeom>
          <a:solidFill>
            <a:srgbClr val="FFF0D5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EEL 6764 Principles of Computer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0012" y="3657600"/>
            <a:ext cx="8246788" cy="279820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Instructor: Srinivas Katkoori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Department of Computer Science &amp;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University of South Florida</a:t>
            </a:r>
            <a:br>
              <a:rPr lang="en-US" sz="2400" dirty="0"/>
            </a:br>
            <a:r>
              <a:rPr lang="en-US" sz="2400" dirty="0"/>
              <a:t>Tampa, FL 33620</a:t>
            </a:r>
            <a:br>
              <a:rPr lang="en-US" sz="2400" dirty="0"/>
            </a:br>
            <a:r>
              <a:rPr lang="en-US" sz="2400" dirty="0"/>
              <a:t>Email: </a:t>
            </a:r>
            <a:r>
              <a:rPr lang="en-US" sz="2400" dirty="0">
                <a:hlinkClick r:id="rId3"/>
              </a:rPr>
              <a:t>katkoori@usf.edu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Acknowledgement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Slides adapted from Prof. Zheng’s Fall 2022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871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43888"/>
            <a:ext cx="8725421" cy="475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Processor Performance</a:t>
            </a:r>
            <a:endParaRPr lang="en-GB" dirty="0"/>
          </a:p>
        </p:txBody>
      </p:sp>
      <p:sp>
        <p:nvSpPr>
          <p:cNvPr id="483336" name="Text Box 8"/>
          <p:cNvSpPr txBox="1">
            <a:spLocks noChangeArrowheads="1"/>
          </p:cNvSpPr>
          <p:nvPr/>
        </p:nvSpPr>
        <p:spPr bwMode="auto">
          <a:xfrm>
            <a:off x="2002954" y="4327571"/>
            <a:ext cx="11521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RISC</a:t>
            </a:r>
            <a:endParaRPr lang="en-GB" sz="20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16200000" flipH="1">
            <a:off x="2582254" y="4792259"/>
            <a:ext cx="504056" cy="28803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995936" y="1155856"/>
            <a:ext cx="32403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Move to multi-processor</a:t>
            </a:r>
            <a:endParaRPr lang="en-GB" sz="2000" dirty="0">
              <a:solidFill>
                <a:srgbClr val="FF0000"/>
              </a:solidFill>
              <a:latin typeface="Arial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5580108" y="1525421"/>
            <a:ext cx="907778" cy="110892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-1" y="6519446"/>
            <a:ext cx="165192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1.1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4996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Technology Driving Forces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Improvements in semiconductor technology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Feature size, clock speed, cost</a:t>
            </a:r>
          </a:p>
          <a:p>
            <a:pPr>
              <a:lnSpc>
                <a:spcPct val="90000"/>
              </a:lnSpc>
            </a:pPr>
            <a:r>
              <a:rPr lang="en-US" b="1" dirty="0"/>
              <a:t>Improvements in computer architectures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Enabled by high-level language compilers, UNIX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Led to RISC architectures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Together have enabled: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powerful and efficient computers.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classes of computers, </a:t>
            </a:r>
            <a:r>
              <a:rPr lang="en-US" i="1" dirty="0"/>
              <a:t>i.e.</a:t>
            </a:r>
            <a:r>
              <a:rPr lang="en-US" dirty="0"/>
              <a:t> mobile devices, etc.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Penetration of GP CPUs into many applications.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Tradeoff between performance and productivity in SW development.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19446"/>
            <a:ext cx="165192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1.1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695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in Architecture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Hurdles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Power Wall </a:t>
            </a:r>
            <a:r>
              <a:rPr lang="en-US" sz="2400" dirty="0"/>
              <a:t>– limits on power consumption	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Memory Wall </a:t>
            </a:r>
            <a:r>
              <a:rPr lang="en-US" sz="2400" dirty="0"/>
              <a:t>– limits on memory access speed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Lack of Instruction-Level parallelism (ILP) to exploit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Single processor performance improvement ended in 2003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/>
              <a:t>New opportunities for improving performance: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Data-level parallelism (DLP)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Thread-level parallelism (TLP)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Request-level parallelism (RLP)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These require explicit restructuring of the applications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Applications must expose parallelism explicitly.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25752"/>
            <a:ext cx="165192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1.1  Introduction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4783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Parallelism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150725" y="1198879"/>
            <a:ext cx="8852597" cy="55134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2800" dirty="0"/>
              <a:t>Exploitation of parallelism --&gt; performance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endParaRPr lang="en-US" sz="2800" dirty="0"/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2800" dirty="0"/>
              <a:t>Classes of parallelism in applications:</a:t>
            </a:r>
          </a:p>
          <a:p>
            <a:pPr lvl="1">
              <a:spcAft>
                <a:spcPts val="300"/>
              </a:spcAft>
            </a:pPr>
            <a:r>
              <a:rPr lang="en-US" sz="2400" i="1" dirty="0"/>
              <a:t>Data-Level Parallelism </a:t>
            </a:r>
            <a:r>
              <a:rPr lang="en-US" sz="2400" dirty="0"/>
              <a:t>(DLP)</a:t>
            </a:r>
          </a:p>
          <a:p>
            <a:pPr lvl="1">
              <a:spcAft>
                <a:spcPts val="300"/>
              </a:spcAft>
            </a:pPr>
            <a:r>
              <a:rPr lang="en-US" sz="2400" i="1" dirty="0"/>
              <a:t>Task-Level Parallelism </a:t>
            </a:r>
            <a:r>
              <a:rPr lang="en-US" sz="2400" dirty="0"/>
              <a:t>(TLP)</a:t>
            </a:r>
          </a:p>
          <a:p>
            <a:pPr lvl="1">
              <a:lnSpc>
                <a:spcPct val="90000"/>
              </a:lnSpc>
              <a:spcAft>
                <a:spcPts val="3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2800" dirty="0"/>
              <a:t>Classes of architectural parallelism:</a:t>
            </a:r>
          </a:p>
          <a:p>
            <a:pPr lvl="1">
              <a:lnSpc>
                <a:spcPct val="90000"/>
              </a:lnSpc>
              <a:spcAft>
                <a:spcPts val="300"/>
              </a:spcAft>
            </a:pPr>
            <a:r>
              <a:rPr lang="en-US" sz="2400" i="1" dirty="0"/>
              <a:t>Instruction-Level Parallelism </a:t>
            </a:r>
            <a:r>
              <a:rPr lang="en-US" sz="2400" dirty="0"/>
              <a:t>(ILP)</a:t>
            </a:r>
          </a:p>
          <a:p>
            <a:pPr lvl="1">
              <a:lnSpc>
                <a:spcPct val="90000"/>
              </a:lnSpc>
              <a:spcAft>
                <a:spcPts val="300"/>
              </a:spcAft>
            </a:pPr>
            <a:r>
              <a:rPr lang="en-US" sz="2400" i="1" dirty="0"/>
              <a:t>Vector architectures/Graphic Processor Units </a:t>
            </a:r>
            <a:r>
              <a:rPr lang="en-US" sz="2400" dirty="0"/>
              <a:t>(GPUs)</a:t>
            </a:r>
          </a:p>
          <a:p>
            <a:pPr lvl="1">
              <a:spcAft>
                <a:spcPts val="300"/>
              </a:spcAft>
            </a:pPr>
            <a:r>
              <a:rPr lang="en-US" sz="2400" i="1" dirty="0"/>
              <a:t>Thread-Level Parallelism (TLP)</a:t>
            </a:r>
          </a:p>
          <a:p>
            <a:pPr lvl="1">
              <a:lnSpc>
                <a:spcPct val="90000"/>
              </a:lnSpc>
              <a:spcAft>
                <a:spcPts val="300"/>
              </a:spcAft>
            </a:pPr>
            <a:r>
              <a:rPr lang="en-US" sz="2400" i="1" dirty="0"/>
              <a:t>Request-Level Parallelism (RLP)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19446"/>
            <a:ext cx="239514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1.2  Classes of Computers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626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725" y="1144507"/>
            <a:ext cx="8852597" cy="54763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i="1" dirty="0"/>
              <a:t>Single instruction stream, single data stream (SISD)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Exploit ILP and TLP in some degree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i="1" dirty="0"/>
              <a:t>Single instruction stream, multiple data streams (SIMD)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Targets DLP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Vector architectures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Multimedia extensions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Graphics processor units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i="1" dirty="0"/>
              <a:t>Multiple instruction streams, single data stream (MISD)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 commercial implementation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i="1" dirty="0"/>
              <a:t>Multiple instruction streams, multiple data streams (MIMD)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Targets TLP and RLP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Tightly-coupled MIMD - TLP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Loosely-coupled MIMD - RLP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613787"/>
            <a:ext cx="2395015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1.2  Classes of Computers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47336"/>
              </p:ext>
            </p:extLst>
          </p:nvPr>
        </p:nvGraphicFramePr>
        <p:xfrm>
          <a:off x="5329238" y="5636419"/>
          <a:ext cx="3357562" cy="115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934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SISD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SIMD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72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MIMD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22156" y="5179220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SD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043" y="5179220"/>
            <a:ext cx="71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MD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3007" y="5690652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SI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0340" y="622709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MI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930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6E79B-73DB-4449-80B8-DF26AD46F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5185D-912B-9C4D-A691-CDB381033423}"/>
              </a:ext>
            </a:extLst>
          </p:cNvPr>
          <p:cNvSpPr txBox="1"/>
          <p:nvPr/>
        </p:nvSpPr>
        <p:spPr>
          <a:xfrm>
            <a:off x="183600" y="2681415"/>
            <a:ext cx="8776800" cy="1098000"/>
          </a:xfrm>
          <a:prstGeom prst="roundRect">
            <a:avLst/>
          </a:prstGeom>
          <a:solidFill>
            <a:srgbClr val="FFF0D5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noAutofit/>
          </a:bodyPr>
          <a:lstStyle/>
          <a:p>
            <a:r>
              <a:rPr lang="en-US" sz="4000" b="1" i="0" dirty="0">
                <a:solidFill>
                  <a:srgbClr val="0712D9"/>
                </a:solidFill>
                <a:latin typeface="Daytona" panose="020B0604030500040204" pitchFamily="34" charset="0"/>
                <a:ea typeface="Calibri" charset="0"/>
                <a:cs typeface="Calibri" charset="0"/>
              </a:rPr>
              <a:t>Technology Trends</a:t>
            </a:r>
          </a:p>
        </p:txBody>
      </p:sp>
    </p:spTree>
    <p:extLst>
      <p:ext uri="{BB962C8B-B14F-4D97-AF65-F5344CB8AC3E}">
        <p14:creationId xmlns:p14="http://schemas.microsoft.com/office/powerpoint/2010/main" val="21559391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Trends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725" y="1112016"/>
            <a:ext cx="8852597" cy="54462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Integrated circuit technology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Transistor density:  +35%/year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Die size:  +10-20%/year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Integration overall:  +40-55%/year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DRAM capacity:  +25-40%/year (slowing)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Foundation of main memory.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Flash capacity:  +50-60%/year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8-10X cheaper/bit than DRAM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An order of magnitude slower than DRAM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Magnetic disk technology:  + ~50%/</a:t>
            </a:r>
            <a:r>
              <a:rPr lang="en-US" sz="2400" dirty="0" err="1"/>
              <a:t>yr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15-25X cheaper/bit than Flash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300-500X cheaper/bit than DRAM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Main storage for server or WSC.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80671" y="1350013"/>
            <a:ext cx="31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Important to design for the next generation of technology!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654" y="3386298"/>
            <a:ext cx="3163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Current technologies approaching their limits; new technologies being researched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0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Microprocessor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0" y="1374404"/>
            <a:ext cx="8852599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FD225-D589-EB4D-B93D-E5011D818458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6234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Single-Core Processor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" y="1165161"/>
            <a:ext cx="8991600" cy="506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4724D-91B9-3747-97CB-0AF922F44E42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927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MultiCore</a:t>
            </a:r>
            <a:r>
              <a:rPr lang="en-US" dirty="0"/>
              <a:t> Processor</a:t>
            </a:r>
            <a:endParaRPr lang="en-A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724D-91B9-3747-97CB-0AF922F44E42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1026" name="Picture 2" descr="Intel 4th Generation Processor Die">
            <a:extLst>
              <a:ext uri="{FF2B5EF4-FFF2-40B4-BE49-F238E27FC236}">
                <a16:creationId xmlns:a16="http://schemas.microsoft.com/office/drawing/2014/main" id="{C2F1FAEC-12AE-604B-8AB2-A6B87A14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3800"/>
            <a:ext cx="80645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5970FE-F009-5546-B0C2-0BCE689D6946}"/>
              </a:ext>
            </a:extLst>
          </p:cNvPr>
          <p:cNvSpPr txBox="1"/>
          <p:nvPr/>
        </p:nvSpPr>
        <p:spPr>
          <a:xfrm>
            <a:off x="1789999" y="5875934"/>
            <a:ext cx="5889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1.6 billion transistors, released in 2013.</a:t>
            </a:r>
          </a:p>
        </p:txBody>
      </p:sp>
    </p:spTree>
    <p:extLst>
      <p:ext uri="{BB962C8B-B14F-4D97-AF65-F5344CB8AC3E}">
        <p14:creationId xmlns:p14="http://schemas.microsoft.com/office/powerpoint/2010/main" val="23198990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9" descr="desktop-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Ubiquitous Usage of Computers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1860" y="5355531"/>
            <a:ext cx="8207567" cy="878582"/>
          </a:xfrm>
        </p:spPr>
        <p:txBody>
          <a:bodyPr/>
          <a:lstStyle/>
          <a:p>
            <a:r>
              <a:rPr lang="en-US" sz="2800" dirty="0"/>
              <a:t>Today’s high-end computers have </a:t>
            </a:r>
          </a:p>
          <a:p>
            <a:pPr lvl="1"/>
            <a:r>
              <a:rPr lang="en-US" sz="2400" dirty="0"/>
              <a:t>Tens of Billions of  transistors in a chip</a:t>
            </a:r>
          </a:p>
          <a:p>
            <a:pPr lvl="1"/>
            <a:r>
              <a:rPr lang="en-US" sz="2400" dirty="0"/>
              <a:t>Tera-flops (10^12 FPOS) processing power</a:t>
            </a:r>
          </a:p>
          <a:p>
            <a:endParaRPr lang="en-US" sz="2800" dirty="0"/>
          </a:p>
        </p:txBody>
      </p:sp>
      <p:pic>
        <p:nvPicPr>
          <p:cNvPr id="27652" name="Picture 3" descr="photo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 descr="CE_HP_Want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606800"/>
            <a:ext cx="56007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0" descr="parx_tower_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286000"/>
            <a:ext cx="11144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6200" y="1157514"/>
            <a:ext cx="4343400" cy="3581400"/>
            <a:chOff x="96" y="720"/>
            <a:chExt cx="2736" cy="2256"/>
          </a:xfrm>
        </p:grpSpPr>
        <p:sp>
          <p:nvSpPr>
            <p:cNvPr id="27663" name="AutoShape 5"/>
            <p:cNvSpPr>
              <a:spLocks noChangeArrowheads="1"/>
            </p:cNvSpPr>
            <p:nvPr/>
          </p:nvSpPr>
          <p:spPr bwMode="auto">
            <a:xfrm>
              <a:off x="1104" y="720"/>
              <a:ext cx="1728" cy="576"/>
            </a:xfrm>
            <a:prstGeom prst="wedgeRectCallout">
              <a:avLst>
                <a:gd name="adj1" fmla="val -49824"/>
                <a:gd name="adj2" fmla="val 11302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 dirty="0">
                  <a:solidFill>
                    <a:schemeClr val="tx1"/>
                  </a:solidFill>
                </a:rPr>
                <a:t>General purpose computing</a:t>
              </a:r>
            </a:p>
          </p:txBody>
        </p:sp>
        <p:sp>
          <p:nvSpPr>
            <p:cNvPr id="27664" name="Rectangle 11"/>
            <p:cNvSpPr>
              <a:spLocks noChangeArrowheads="1"/>
            </p:cNvSpPr>
            <p:nvPr/>
          </p:nvSpPr>
          <p:spPr bwMode="auto">
            <a:xfrm>
              <a:off x="96" y="1440"/>
              <a:ext cx="1728" cy="1536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942772" y="914400"/>
            <a:ext cx="6172200" cy="4191000"/>
            <a:chOff x="1872" y="576"/>
            <a:chExt cx="3888" cy="2640"/>
          </a:xfrm>
        </p:grpSpPr>
        <p:sp>
          <p:nvSpPr>
            <p:cNvPr id="27661" name="AutoShape 6"/>
            <p:cNvSpPr>
              <a:spLocks noChangeArrowheads="1"/>
            </p:cNvSpPr>
            <p:nvPr/>
          </p:nvSpPr>
          <p:spPr bwMode="auto">
            <a:xfrm>
              <a:off x="3360" y="576"/>
              <a:ext cx="1440" cy="528"/>
            </a:xfrm>
            <a:prstGeom prst="wedgeRectCallout">
              <a:avLst>
                <a:gd name="adj1" fmla="val 7639"/>
                <a:gd name="adj2" fmla="val 19962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 dirty="0">
                  <a:solidFill>
                    <a:schemeClr val="tx1"/>
                  </a:solidFill>
                </a:rPr>
                <a:t>Embedded applications</a:t>
              </a:r>
            </a:p>
          </p:txBody>
        </p:sp>
        <p:sp>
          <p:nvSpPr>
            <p:cNvPr id="27662" name="Rectangle 12"/>
            <p:cNvSpPr>
              <a:spLocks noChangeArrowheads="1"/>
            </p:cNvSpPr>
            <p:nvPr/>
          </p:nvSpPr>
          <p:spPr bwMode="auto">
            <a:xfrm>
              <a:off x="1872" y="1632"/>
              <a:ext cx="3888" cy="1584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600200" y="2667000"/>
            <a:ext cx="4953000" cy="554038"/>
            <a:chOff x="1600200" y="2667000"/>
            <a:chExt cx="4953000" cy="554754"/>
          </a:xfrm>
        </p:grpSpPr>
        <p:sp>
          <p:nvSpPr>
            <p:cNvPr id="27659" name="TextBox 3"/>
            <p:cNvSpPr txBox="1">
              <a:spLocks noChangeArrowheads="1"/>
            </p:cNvSpPr>
            <p:nvPr/>
          </p:nvSpPr>
          <p:spPr bwMode="auto">
            <a:xfrm>
              <a:off x="1600200" y="2667000"/>
              <a:ext cx="1143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>
                  <a:solidFill>
                    <a:schemeClr val="tx1"/>
                  </a:solidFill>
                </a:rPr>
                <a:t>~2%</a:t>
              </a:r>
            </a:p>
          </p:txBody>
        </p:sp>
        <p:sp>
          <p:nvSpPr>
            <p:cNvPr id="27660" name="TextBox 14"/>
            <p:cNvSpPr txBox="1">
              <a:spLocks noChangeArrowheads="1"/>
            </p:cNvSpPr>
            <p:nvPr/>
          </p:nvSpPr>
          <p:spPr bwMode="auto">
            <a:xfrm>
              <a:off x="5410200" y="2760089"/>
              <a:ext cx="1143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400">
                  <a:solidFill>
                    <a:schemeClr val="tx1"/>
                  </a:solidFill>
                </a:rPr>
                <a:t>~98%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Transistors and Wires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Transistor feature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Minimum size of transistor or wire in x or y dimension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10 microns in 1971 to .032 microns in 2011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Now in 2020/2023, seeing 7nm </a:t>
            </a:r>
            <a:r>
              <a:rPr lang="mr-IN" dirty="0"/>
              <a:t>–</a:t>
            </a:r>
            <a:r>
              <a:rPr lang="en-US" dirty="0"/>
              <a:t> 3nm.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Transistor density grows exponentially.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Moore’s law </a:t>
            </a:r>
            <a:r>
              <a:rPr lang="mr-IN" dirty="0"/>
              <a:t>–</a:t>
            </a:r>
            <a:r>
              <a:rPr lang="en-US" dirty="0"/>
              <a:t> has been slowing down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Transistor performance scales linearly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Wire delay does not improve with feature size!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fact, it is getting worse!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 on-chip interconnect design an important task!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A36C4-1E8A-7A42-9C82-7AF80C27674B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575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200EF"/>
                </a:solidFill>
              </a:rPr>
              <a:t>Bandwidth</a:t>
            </a:r>
            <a:r>
              <a:rPr lang="en-US" dirty="0"/>
              <a:t> or </a:t>
            </a:r>
            <a:r>
              <a:rPr lang="en-US" b="1" dirty="0">
                <a:solidFill>
                  <a:srgbClr val="0200EF"/>
                </a:solidFill>
              </a:rPr>
              <a:t>throughput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work done in a given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Important for servers and data center operators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200EF"/>
                </a:solidFill>
              </a:rPr>
              <a:t>Latency</a:t>
            </a:r>
            <a:r>
              <a:rPr lang="en-US" dirty="0"/>
              <a:t> or </a:t>
            </a:r>
            <a:r>
              <a:rPr lang="en-US" b="1" dirty="0">
                <a:solidFill>
                  <a:srgbClr val="0200EF"/>
                </a:solidFill>
              </a:rPr>
              <a:t>response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Time between start and completion of an event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Important for individual users</a:t>
            </a:r>
          </a:p>
          <a:p>
            <a:pPr marL="465137" lvl="1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A7D79-9A35-A247-8F24-E1250086152D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124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Latency</a:t>
            </a:r>
            <a:endParaRPr lang="en-GB" dirty="0"/>
          </a:p>
        </p:txBody>
      </p:sp>
      <p:sp>
        <p:nvSpPr>
          <p:cNvPr id="483336" name="Text Box 8"/>
          <p:cNvSpPr txBox="1">
            <a:spLocks noChangeArrowheads="1"/>
          </p:cNvSpPr>
          <p:nvPr/>
        </p:nvSpPr>
        <p:spPr bwMode="auto">
          <a:xfrm>
            <a:off x="528811" y="5783230"/>
            <a:ext cx="4373696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Log-log plot of bandwidth and latency milestones</a:t>
            </a:r>
            <a:endParaRPr lang="en-GB" sz="2000" dirty="0">
              <a:solidFill>
                <a:schemeClr val="accent5">
                  <a:lumMod val="50000"/>
                </a:schemeClr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627"/>
            <a:ext cx="54864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486400" y="1153885"/>
            <a:ext cx="3527939" cy="4798119"/>
          </a:xfrm>
          <a:prstGeom prst="rect">
            <a:avLst/>
          </a:prstGeom>
        </p:spPr>
        <p:txBody>
          <a:bodyPr/>
          <a:lstStyle>
            <a:lvl1pPr marL="342900" indent="-342900" algn="l" defTabSz="889000" rtl="0" eaLnBrk="0" fontAlgn="base" hangingPunct="0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Courier New" charset="0"/>
              <a:buChar char="o"/>
              <a:defRPr sz="3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.AppleSystemUIFont" charset="-120"/>
              <a:buChar char="→"/>
              <a:defRPr sz="2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8575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ZapfDingbatsITC" charset="0"/>
              <a:buChar char="➤"/>
              <a:defRPr sz="2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485900" indent="-22860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Helvetica" pitchFamily="34" charset="0"/>
                <a:cs typeface="+mn-cs"/>
              </a:defRPr>
            </a:lvl4pPr>
            <a:lvl5pPr marL="1828800" indent="-228600" algn="l" defTabSz="8890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5pPr>
            <a:lvl6pPr marL="22860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6pPr>
            <a:lvl7pPr marL="27432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7pPr>
            <a:lvl8pPr marL="32004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8pPr>
            <a:lvl9pPr marL="3657600" indent="-228600" algn="l" defTabSz="88900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Helvetica" pitchFamily="34" charset="0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i="0" kern="0" dirty="0"/>
              <a:t>Bandwidth </a:t>
            </a:r>
          </a:p>
          <a:p>
            <a:pPr lvl="1">
              <a:lnSpc>
                <a:spcPct val="90000"/>
              </a:lnSpc>
            </a:pPr>
            <a:r>
              <a:rPr lang="en-US" sz="2000" i="0" kern="0" dirty="0"/>
              <a:t>10,000-25,000X improvement for processors</a:t>
            </a:r>
          </a:p>
          <a:p>
            <a:pPr lvl="1">
              <a:lnSpc>
                <a:spcPct val="90000"/>
              </a:lnSpc>
            </a:pPr>
            <a:r>
              <a:rPr lang="en-US" sz="2000" i="0" kern="0" dirty="0"/>
              <a:t>300-1200X improvement for memory and disks</a:t>
            </a:r>
          </a:p>
          <a:p>
            <a:pPr>
              <a:lnSpc>
                <a:spcPct val="90000"/>
              </a:lnSpc>
            </a:pPr>
            <a:r>
              <a:rPr lang="en-US" sz="2800" i="0" kern="0" dirty="0"/>
              <a:t>Latency </a:t>
            </a:r>
          </a:p>
          <a:p>
            <a:pPr lvl="1">
              <a:lnSpc>
                <a:spcPct val="90000"/>
              </a:lnSpc>
            </a:pPr>
            <a:r>
              <a:rPr lang="en-US" sz="2000" i="0" kern="0" dirty="0"/>
              <a:t>30-80X improvement for processors</a:t>
            </a:r>
          </a:p>
          <a:p>
            <a:pPr lvl="1">
              <a:lnSpc>
                <a:spcPct val="90000"/>
              </a:lnSpc>
            </a:pPr>
            <a:r>
              <a:rPr lang="en-US" sz="2000" i="0" kern="0" dirty="0"/>
              <a:t>6-8X improvement for memory and disks</a:t>
            </a:r>
          </a:p>
          <a:p>
            <a:pPr>
              <a:lnSpc>
                <a:spcPct val="90000"/>
              </a:lnSpc>
            </a:pPr>
            <a:r>
              <a:rPr lang="en-US" sz="2400" i="0" kern="0" dirty="0">
                <a:solidFill>
                  <a:schemeClr val="accent5">
                    <a:lumMod val="50000"/>
                  </a:schemeClr>
                </a:solidFill>
              </a:rPr>
              <a:t>Improvement in Bandwidth = square of improvement in latency</a:t>
            </a:r>
            <a:endParaRPr lang="en-US" sz="2400" i="0" kern="0" baseline="30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1BE30-1489-8E4E-8568-224882DC1467}"/>
              </a:ext>
            </a:extLst>
          </p:cNvPr>
          <p:cNvSpPr txBox="1"/>
          <p:nvPr/>
        </p:nvSpPr>
        <p:spPr>
          <a:xfrm>
            <a:off x="-1" y="6610888"/>
            <a:ext cx="2321341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1.4  Trends in Technology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3896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Energy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Problem:  Get power in, distribute it, get it out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Maximal power consumption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Thermal Design Power (TDP)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Characterizes sustained power consumption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Used as target for power supply and cooling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Lower than peak power, higher than average power consumption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System energy efficiency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Often a better measurement of overall system efficiency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Power = a design constraint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16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Energy and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Dynamic energy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Transistor switch from 0 -&gt; 1 or 1 -&gt; 0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/>
              <a:t>Dynamic power</a:t>
            </a:r>
          </a:p>
          <a:p>
            <a:pPr marL="465137" lvl="1" indent="0">
              <a:lnSpc>
                <a:spcPct val="90000"/>
              </a:lnSpc>
              <a:buNone/>
            </a:pPr>
            <a:endParaRPr lang="en-US" sz="2400" dirty="0"/>
          </a:p>
          <a:p>
            <a:pPr marL="465137" lvl="1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Relation between energy and power consumption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2400" i="1" dirty="0"/>
              <a:t>P</a:t>
            </a:r>
            <a:r>
              <a:rPr lang="en-US" sz="2400" dirty="0"/>
              <a:t>: power,   </a:t>
            </a:r>
            <a:r>
              <a:rPr lang="en-US" sz="2400" i="1" dirty="0"/>
              <a:t>E</a:t>
            </a:r>
            <a:r>
              <a:rPr lang="en-US" sz="2400" dirty="0"/>
              <a:t>: energy,   </a:t>
            </a:r>
            <a:r>
              <a:rPr lang="en-US" sz="2400" i="1" dirty="0"/>
              <a:t>f</a:t>
            </a:r>
            <a:r>
              <a:rPr lang="en-US" sz="2400" dirty="0"/>
              <a:t>: switching frequency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Reducing clock frequency reduces power, not energy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9CA6-46EF-8C4F-AAB5-7143C4E2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13" y="2227358"/>
            <a:ext cx="2108203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F1D63-03FC-C240-8C2A-15670836C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473" y="3191327"/>
            <a:ext cx="27051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B952D-A438-6E47-8560-3C4F178A9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044" y="4612849"/>
            <a:ext cx="17907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66018-43FE-8A41-8314-AF09A4C10D01}"/>
              </a:ext>
            </a:extLst>
          </p:cNvPr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01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Energy – Example 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Suppose two designs have the same clock frequency.</a:t>
            </a:r>
          </a:p>
          <a:p>
            <a:r>
              <a:rPr lang="en-US" sz="2800" dirty="0"/>
              <a:t>Design 1 consumes, on average, 20% less energy per operation than Design 2. </a:t>
            </a:r>
          </a:p>
          <a:p>
            <a:pPr lvl="1"/>
            <a:r>
              <a:rPr lang="en-US" dirty="0"/>
              <a:t>Design 1’s power is 20% less than design 2 if they run at the same speed</a:t>
            </a:r>
          </a:p>
          <a:p>
            <a:pPr lvl="1"/>
            <a:r>
              <a:rPr lang="en-US" dirty="0"/>
              <a:t>Design 1 dissipates less heat with the same performance of design 2</a:t>
            </a:r>
          </a:p>
          <a:p>
            <a:pPr lvl="1"/>
            <a:r>
              <a:rPr lang="en-US" dirty="0"/>
              <a:t>Or, design 1’s clock frequency can be improved by 25% while consuming the same power as design 2.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991B9-489F-6640-B12B-2E0FCD92BF88}"/>
              </a:ext>
            </a:extLst>
          </p:cNvPr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60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4565" y="1445434"/>
            <a:ext cx="5909435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&amp; Clock Frequency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136" y="1273628"/>
            <a:ext cx="3216924" cy="49636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Intel 80386 consumed ~2 W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3.3 GHz Intel Core i7 consumes 130 W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Heat must be dissipated from 1.5 x 1.5 cm chip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is the limit of what can be cooled by air.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Performance improvement by increasing </a:t>
            </a:r>
            <a:r>
              <a:rPr lang="en-US" sz="2400" i="1" dirty="0"/>
              <a:t>f</a:t>
            </a:r>
            <a:r>
              <a:rPr lang="en-US" sz="2400" dirty="0"/>
              <a:t> is over!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CC4ED-C059-CF4F-8B64-B32F53CA93FF}"/>
              </a:ext>
            </a:extLst>
          </p:cNvPr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6256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Techniques for reducing power:</a:t>
            </a:r>
          </a:p>
          <a:p>
            <a:pPr lvl="1"/>
            <a:r>
              <a:rPr lang="en-US" dirty="0"/>
              <a:t>Reduce clock frequency</a:t>
            </a:r>
          </a:p>
          <a:p>
            <a:pPr lvl="1"/>
            <a:r>
              <a:rPr lang="en-US" dirty="0"/>
              <a:t>Turn off components not being used – dark silicon</a:t>
            </a:r>
          </a:p>
          <a:p>
            <a:pPr lvl="1"/>
            <a:r>
              <a:rPr lang="en-US" dirty="0"/>
              <a:t>Dynamic Voltage-Frequency Scaling</a:t>
            </a:r>
          </a:p>
          <a:p>
            <a:pPr lvl="1"/>
            <a:r>
              <a:rPr lang="en-US" dirty="0"/>
              <a:t>Low power state for DRAM, disks</a:t>
            </a:r>
          </a:p>
          <a:p>
            <a:pPr lvl="1"/>
            <a:r>
              <a:rPr lang="en-US" dirty="0"/>
              <a:t>Overclocking, turning off all but one core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675" y="4532700"/>
            <a:ext cx="78815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Energy efficiency has become a critical quality metric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Measured by tasks/joule or performance/watt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62887-65CE-554A-B4F0-B6879ACD3D67}"/>
              </a:ext>
            </a:extLst>
          </p:cNvPr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151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Transistors are not perfect switches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leakage current even when no switching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Static power consumption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Current</a:t>
            </a:r>
            <a:r>
              <a:rPr lang="en-US" baseline="-25000" dirty="0" err="1"/>
              <a:t>static</a:t>
            </a:r>
            <a:r>
              <a:rPr lang="en-US" dirty="0"/>
              <a:t> x Voltage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Scales with number of transistors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 reduce:  power gating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DD718-ECFA-6746-B8AE-D471065D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67" y="3990492"/>
            <a:ext cx="5361355" cy="2743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28D5A-DEB5-F84C-B2D2-C353254427F1}"/>
              </a:ext>
            </a:extLst>
          </p:cNvPr>
          <p:cNvSpPr txBox="1"/>
          <p:nvPr/>
        </p:nvSpPr>
        <p:spPr>
          <a:xfrm>
            <a:off x="-1" y="6610888"/>
            <a:ext cx="289880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1.5  Trends in Power and Energy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F808E-63F5-0241-8E1D-FE8A104A4902}"/>
              </a:ext>
            </a:extLst>
          </p:cNvPr>
          <p:cNvSpPr/>
          <p:nvPr/>
        </p:nvSpPr>
        <p:spPr>
          <a:xfrm>
            <a:off x="150725" y="5709252"/>
            <a:ext cx="299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Droid Sans Mono"/>
                <a:hlinkClick r:id="rId4"/>
              </a:rPr>
              <a:t>Leakage Power Trends</a:t>
            </a:r>
            <a:r>
              <a:rPr lang="en-US" sz="1800" b="1" dirty="0">
                <a:latin typeface="Droid Sans Mono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4129322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Energy/Area Consumed?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2" descr="Z:\WOMAT\Production\Artfinal\0000000038\MKCAD\978-0-12-811905-1\0003165540\XMLLowres\f01-13-9780128119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9" y="1921696"/>
            <a:ext cx="8666569" cy="411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0116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69" t="-11732" r="-10869" b="-11732"/>
          <a:stretch>
            <a:fillRect/>
          </a:stretch>
        </p:blipFill>
        <p:spPr bwMode="auto">
          <a:xfrm>
            <a:off x="3929446" y="3542752"/>
            <a:ext cx="1524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pPr>
              <a:defRPr/>
            </a:pPr>
            <a:r>
              <a:rPr lang="en-US"/>
              <a:t>Computer Applications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6119221"/>
            <a:ext cx="9144000" cy="56991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Different applications have different power-performance demands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V="1">
            <a:off x="1383096" y="1409152"/>
            <a:ext cx="6813550" cy="3892550"/>
          </a:xfrm>
          <a:prstGeom prst="line">
            <a:avLst/>
          </a:prstGeom>
          <a:noFill/>
          <a:ln w="63500">
            <a:solidFill>
              <a:srgbClr val="0000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805246" y="1453602"/>
            <a:ext cx="7938" cy="424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811596" y="5158827"/>
            <a:ext cx="698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>
            <a:off x="811596" y="4666702"/>
            <a:ext cx="698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>
            <a:off x="811596" y="4174577"/>
            <a:ext cx="698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0" name="Line 9"/>
          <p:cNvSpPr>
            <a:spLocks noChangeShapeType="1"/>
          </p:cNvSpPr>
          <p:nvPr/>
        </p:nvSpPr>
        <p:spPr bwMode="auto">
          <a:xfrm>
            <a:off x="811596" y="3691977"/>
            <a:ext cx="698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1" name="Line 10"/>
          <p:cNvSpPr>
            <a:spLocks noChangeShapeType="1"/>
          </p:cNvSpPr>
          <p:nvPr/>
        </p:nvSpPr>
        <p:spPr bwMode="auto">
          <a:xfrm>
            <a:off x="811596" y="3201440"/>
            <a:ext cx="698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>
            <a:off x="811596" y="2709315"/>
            <a:ext cx="698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3" name="Line 12"/>
          <p:cNvSpPr>
            <a:spLocks noChangeShapeType="1"/>
          </p:cNvSpPr>
          <p:nvPr/>
        </p:nvSpPr>
        <p:spPr bwMode="auto">
          <a:xfrm>
            <a:off x="811596" y="2215602"/>
            <a:ext cx="6985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 flipV="1">
            <a:off x="811596" y="5581102"/>
            <a:ext cx="1588" cy="68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5" name="Line 14"/>
          <p:cNvSpPr>
            <a:spLocks noChangeShapeType="1"/>
          </p:cNvSpPr>
          <p:nvPr/>
        </p:nvSpPr>
        <p:spPr bwMode="auto">
          <a:xfrm flipV="1">
            <a:off x="2314959" y="5581102"/>
            <a:ext cx="1587" cy="682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 flipV="1">
            <a:off x="3831021" y="5581102"/>
            <a:ext cx="1588" cy="682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37" name="Line 16"/>
          <p:cNvSpPr>
            <a:spLocks noChangeShapeType="1"/>
          </p:cNvSpPr>
          <p:nvPr/>
        </p:nvSpPr>
        <p:spPr bwMode="auto">
          <a:xfrm flipV="1">
            <a:off x="5335971" y="5581102"/>
            <a:ext cx="3175" cy="682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607249" name="Rectangle 17"/>
          <p:cNvSpPr>
            <a:spLocks noChangeArrowheads="1"/>
          </p:cNvSpPr>
          <p:nvPr/>
        </p:nvSpPr>
        <p:spPr bwMode="auto">
          <a:xfrm rot="-5400000">
            <a:off x="159467" y="3256810"/>
            <a:ext cx="6467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sz="1600" b="1" i="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POWER</a:t>
            </a:r>
          </a:p>
        </p:txBody>
      </p:sp>
      <p:sp>
        <p:nvSpPr>
          <p:cNvPr id="607250" name="Text Box 18"/>
          <p:cNvSpPr txBox="1">
            <a:spLocks noChangeArrowheads="1"/>
          </p:cNvSpPr>
          <p:nvPr/>
        </p:nvSpPr>
        <p:spPr bwMode="auto">
          <a:xfrm>
            <a:off x="4081846" y="5752552"/>
            <a:ext cx="2667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b="1" i="0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30740" name="Rectangle 19"/>
          <p:cNvSpPr>
            <a:spLocks noChangeArrowheads="1"/>
          </p:cNvSpPr>
          <p:nvPr/>
        </p:nvSpPr>
        <p:spPr bwMode="auto">
          <a:xfrm>
            <a:off x="1381509" y="3749127"/>
            <a:ext cx="2743200" cy="1905000"/>
          </a:xfrm>
          <a:prstGeom prst="rect">
            <a:avLst/>
          </a:prstGeom>
          <a:noFill/>
          <a:ln w="25400">
            <a:solidFill>
              <a:srgbClr val="00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 b="1" i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30741" name="Rectangle 20"/>
          <p:cNvSpPr>
            <a:spLocks noChangeArrowheads="1"/>
          </p:cNvSpPr>
          <p:nvPr/>
        </p:nvSpPr>
        <p:spPr bwMode="auto">
          <a:xfrm>
            <a:off x="3472246" y="2628352"/>
            <a:ext cx="2743200" cy="1905000"/>
          </a:xfrm>
          <a:prstGeom prst="rect">
            <a:avLst/>
          </a:prstGeom>
          <a:noFill/>
          <a:ln w="25400">
            <a:solidFill>
              <a:srgbClr val="66FF33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 b="1" i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30742" name="Rectangle 21"/>
          <p:cNvSpPr>
            <a:spLocks noChangeArrowheads="1"/>
          </p:cNvSpPr>
          <p:nvPr/>
        </p:nvSpPr>
        <p:spPr bwMode="auto">
          <a:xfrm>
            <a:off x="5529646" y="1180552"/>
            <a:ext cx="2743200" cy="1905000"/>
          </a:xfrm>
          <a:prstGeom prst="rect">
            <a:avLst/>
          </a:prstGeom>
          <a:noFill/>
          <a:ln w="25400">
            <a:solidFill>
              <a:srgbClr val="00FFFF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 b="1" i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30743" name="Text Box 22"/>
          <p:cNvSpPr txBox="1">
            <a:spLocks noChangeArrowheads="1"/>
          </p:cNvSpPr>
          <p:nvPr/>
        </p:nvSpPr>
        <p:spPr bwMode="auto">
          <a:xfrm>
            <a:off x="1491046" y="1790152"/>
            <a:ext cx="20574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 i="0" dirty="0">
                <a:solidFill>
                  <a:srgbClr val="008000"/>
                </a:solidFill>
                <a:cs typeface="Arial" panose="020B0604020202020204" pitchFamily="34" charset="0"/>
              </a:rPr>
              <a:t>Ultralow power applications:</a:t>
            </a:r>
            <a:r>
              <a:rPr lang="en-US" altLang="en-US" sz="1800" b="1" i="0" dirty="0">
                <a:solidFill>
                  <a:schemeClr val="tx1"/>
                </a:solidFill>
                <a:cs typeface="Arial" panose="020B0604020202020204" pitchFamily="34" charset="0"/>
              </a:rPr>
              <a:t> medical, space, specific sensor network etc.</a:t>
            </a:r>
          </a:p>
        </p:txBody>
      </p:sp>
      <p:sp>
        <p:nvSpPr>
          <p:cNvPr id="30744" name="Text Box 23"/>
          <p:cNvSpPr txBox="1">
            <a:spLocks noChangeArrowheads="1"/>
          </p:cNvSpPr>
          <p:nvPr/>
        </p:nvSpPr>
        <p:spPr bwMode="auto">
          <a:xfrm>
            <a:off x="6291646" y="3757065"/>
            <a:ext cx="1905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 i="0">
                <a:solidFill>
                  <a:srgbClr val="008000"/>
                </a:solidFill>
                <a:cs typeface="Arial" panose="020B0604020202020204" pitchFamily="34" charset="0"/>
              </a:rPr>
              <a:t>Portable applications:</a:t>
            </a:r>
            <a:r>
              <a:rPr lang="en-US" altLang="en-US" sz="1800" b="1" i="0">
                <a:solidFill>
                  <a:schemeClr val="tx1"/>
                </a:solidFill>
                <a:cs typeface="Arial" panose="020B0604020202020204" pitchFamily="34" charset="0"/>
              </a:rPr>
              <a:t> mobile computing, wireless, multimedia etc.</a:t>
            </a:r>
          </a:p>
        </p:txBody>
      </p:sp>
      <p:pic>
        <p:nvPicPr>
          <p:cNvPr id="30745" name="Picture 26" descr="p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46" y="2809327"/>
            <a:ext cx="9144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6" name="Picture 28" descr="V600_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46" y="3161752"/>
            <a:ext cx="84137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47" name="Group 29"/>
          <p:cNvGrpSpPr>
            <a:grpSpLocks/>
          </p:cNvGrpSpPr>
          <p:nvPr/>
        </p:nvGrpSpPr>
        <p:grpSpPr bwMode="auto">
          <a:xfrm>
            <a:off x="2634046" y="4609552"/>
            <a:ext cx="1143000" cy="973138"/>
            <a:chOff x="1680" y="2408"/>
            <a:chExt cx="1008" cy="613"/>
          </a:xfrm>
        </p:grpSpPr>
        <p:pic>
          <p:nvPicPr>
            <p:cNvPr id="30759" name="Picture 30" descr="pacersiz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408"/>
              <a:ext cx="1008" cy="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60" name="Rectangle 31"/>
            <p:cNvSpPr>
              <a:spLocks noChangeArrowheads="1"/>
            </p:cNvSpPr>
            <p:nvPr/>
          </p:nvSpPr>
          <p:spPr bwMode="auto">
            <a:xfrm>
              <a:off x="2345" y="2633"/>
              <a:ext cx="336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 b="1" i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30748" name="Group 32"/>
          <p:cNvGrpSpPr>
            <a:grpSpLocks/>
          </p:cNvGrpSpPr>
          <p:nvPr/>
        </p:nvGrpSpPr>
        <p:grpSpPr bwMode="auto">
          <a:xfrm>
            <a:off x="1567246" y="3847552"/>
            <a:ext cx="952500" cy="750888"/>
            <a:chOff x="1392" y="2016"/>
            <a:chExt cx="600" cy="473"/>
          </a:xfrm>
        </p:grpSpPr>
        <p:pic>
          <p:nvPicPr>
            <p:cNvPr id="30757" name="Picture 33" descr="cic_picbo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016"/>
              <a:ext cx="600" cy="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58" name="Rectangle 34"/>
            <p:cNvSpPr>
              <a:spLocks noChangeArrowheads="1"/>
            </p:cNvSpPr>
            <p:nvPr/>
          </p:nvSpPr>
          <p:spPr bwMode="auto">
            <a:xfrm>
              <a:off x="1440" y="2325"/>
              <a:ext cx="336" cy="1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 b="1" i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pic>
        <p:nvPicPr>
          <p:cNvPr id="30749" name="Picture 35" descr="hubp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46" y="2171152"/>
            <a:ext cx="1066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0" name="AutoShape 36"/>
          <p:cNvSpPr>
            <a:spLocks noChangeArrowheads="1"/>
          </p:cNvSpPr>
          <p:nvPr/>
        </p:nvSpPr>
        <p:spPr bwMode="auto">
          <a:xfrm>
            <a:off x="1491046" y="1790152"/>
            <a:ext cx="1905000" cy="1524000"/>
          </a:xfrm>
          <a:prstGeom prst="wedgeRoundRectCallout">
            <a:avLst>
              <a:gd name="adj1" fmla="val 48833"/>
              <a:gd name="adj2" fmla="val 126565"/>
              <a:gd name="adj3" fmla="val 16667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i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751" name="AutoShape 37"/>
          <p:cNvSpPr>
            <a:spLocks noChangeArrowheads="1"/>
          </p:cNvSpPr>
          <p:nvPr/>
        </p:nvSpPr>
        <p:spPr bwMode="auto">
          <a:xfrm>
            <a:off x="6139246" y="3771352"/>
            <a:ext cx="2057400" cy="1752600"/>
          </a:xfrm>
          <a:prstGeom prst="wedgeRoundRectCallout">
            <a:avLst>
              <a:gd name="adj1" fmla="val -100542"/>
              <a:gd name="adj2" fmla="val -71741"/>
              <a:gd name="adj3" fmla="val 16667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i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752" name="AutoShape 38"/>
          <p:cNvSpPr>
            <a:spLocks noChangeArrowheads="1"/>
          </p:cNvSpPr>
          <p:nvPr/>
        </p:nvSpPr>
        <p:spPr bwMode="auto">
          <a:xfrm>
            <a:off x="3472246" y="1028152"/>
            <a:ext cx="2362200" cy="1447800"/>
          </a:xfrm>
          <a:prstGeom prst="wedgeRoundRectCallout">
            <a:avLst>
              <a:gd name="adj1" fmla="val 83130"/>
              <a:gd name="adj2" fmla="val 69625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i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753" name="Line 39"/>
          <p:cNvSpPr>
            <a:spLocks noChangeShapeType="1"/>
          </p:cNvSpPr>
          <p:nvPr/>
        </p:nvSpPr>
        <p:spPr bwMode="auto">
          <a:xfrm>
            <a:off x="805246" y="5676352"/>
            <a:ext cx="7391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54" name="Line 40"/>
          <p:cNvSpPr>
            <a:spLocks noChangeShapeType="1"/>
          </p:cNvSpPr>
          <p:nvPr/>
        </p:nvSpPr>
        <p:spPr bwMode="auto">
          <a:xfrm flipV="1">
            <a:off x="6867909" y="5577927"/>
            <a:ext cx="3175" cy="682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 i="0"/>
          </a:p>
        </p:txBody>
      </p:sp>
      <p:sp>
        <p:nvSpPr>
          <p:cNvPr id="30755" name="Text Box 24"/>
          <p:cNvSpPr txBox="1">
            <a:spLocks noChangeArrowheads="1"/>
          </p:cNvSpPr>
          <p:nvPr/>
        </p:nvSpPr>
        <p:spPr bwMode="auto">
          <a:xfrm>
            <a:off x="3624646" y="1028152"/>
            <a:ext cx="2209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 i="0">
                <a:solidFill>
                  <a:srgbClr val="008000"/>
                </a:solidFill>
                <a:cs typeface="Arial" panose="020B0604020202020204" pitchFamily="34" charset="0"/>
              </a:rPr>
              <a:t>General purpose computing:</a:t>
            </a:r>
            <a:r>
              <a:rPr lang="en-US" altLang="en-US" sz="1800" b="1" i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i="0">
                <a:solidFill>
                  <a:schemeClr val="tx1"/>
                </a:solidFill>
                <a:cs typeface="Arial" panose="020B0604020202020204" pitchFamily="34" charset="0"/>
              </a:rPr>
              <a:t>internet server, database server, real-time jobs etc.</a:t>
            </a:r>
          </a:p>
        </p:txBody>
      </p:sp>
      <p:pic>
        <p:nvPicPr>
          <p:cNvPr id="30756" name="Picture 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846" y="1256752"/>
            <a:ext cx="134302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Cost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150725" y="1155560"/>
            <a:ext cx="8993275" cy="544620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Cost: design, </a:t>
            </a:r>
            <a:r>
              <a:rPr lang="en-US" b="1" dirty="0"/>
              <a:t>manufacturing</a:t>
            </a:r>
            <a:r>
              <a:rPr lang="en-US" dirty="0"/>
              <a:t>, testing, material, etc.</a:t>
            </a:r>
          </a:p>
          <a:p>
            <a:pPr lvl="1">
              <a:spcAft>
                <a:spcPts val="0"/>
              </a:spcAft>
            </a:pPr>
            <a:r>
              <a:rPr lang="en-US" dirty="0"/>
              <a:t>Design </a:t>
            </a:r>
            <a:r>
              <a:rPr lang="mr-IN" dirty="0"/>
              <a:t>–</a:t>
            </a:r>
            <a:r>
              <a:rPr lang="en-US" dirty="0"/>
              <a:t> one time cost</a:t>
            </a:r>
          </a:p>
          <a:p>
            <a:pPr lvl="1">
              <a:spcAft>
                <a:spcPts val="0"/>
              </a:spcAft>
            </a:pPr>
            <a:r>
              <a:rPr lang="en-US" dirty="0"/>
              <a:t>Manufacturing ... </a:t>
            </a:r>
            <a:r>
              <a:rPr lang="mr-IN" dirty="0"/>
              <a:t>–</a:t>
            </a:r>
            <a:r>
              <a:rPr lang="en-US" dirty="0"/>
              <a:t> recurring cost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dirty="0"/>
              <a:t>Cost driven down by learning curve</a:t>
            </a:r>
          </a:p>
          <a:p>
            <a:pPr lvl="1">
              <a:lnSpc>
                <a:spcPct val="90000"/>
              </a:lnSpc>
              <a:spcAft>
                <a:spcPts val="1500"/>
              </a:spcAft>
            </a:pPr>
            <a:r>
              <a:rPr lang="en-US" dirty="0">
                <a:solidFill>
                  <a:srgbClr val="001CFE"/>
                </a:solidFill>
              </a:rPr>
              <a:t>Yield</a:t>
            </a:r>
            <a:r>
              <a:rPr lang="en-US" dirty="0"/>
              <a:t>: ratio between good products among all.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dirty="0"/>
              <a:t>Increase in volume --&gt; reduced unit cost</a:t>
            </a:r>
          </a:p>
          <a:p>
            <a:pPr marL="742950" lvl="2" indent="-342900"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50000"/>
              <a:buFont typeface=".AppleSystemUIFont" charset="-120"/>
              <a:buChar char="●"/>
            </a:pPr>
            <a:r>
              <a:rPr lang="en-US" dirty="0"/>
              <a:t>10% less for each doubling of volume</a:t>
            </a:r>
          </a:p>
          <a:p>
            <a:pPr marL="742950" lvl="2" indent="-342900"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50000"/>
              <a:buFont typeface=".AppleSystemUIFont" charset="-120"/>
              <a:buChar char="●"/>
            </a:pPr>
            <a:r>
              <a:rPr lang="en-US" dirty="0"/>
              <a:t>Design cost amortized over volume</a:t>
            </a:r>
          </a:p>
          <a:p>
            <a:pPr marL="742950" lvl="2" indent="-342900"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50000"/>
              <a:buFont typeface=".AppleSystemUIFont" charset="-120"/>
              <a:buChar char="●"/>
            </a:pPr>
            <a:r>
              <a:rPr lang="en-US" dirty="0"/>
              <a:t>Material cost lower on large volume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Operating cost: significant for data center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610888"/>
            <a:ext cx="173085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1.6  Trends in Cost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73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Circuit: Wafer and Die</a:t>
            </a:r>
            <a:endParaRPr lang="en-AU" dirty="0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43" y="1223304"/>
            <a:ext cx="5608214" cy="5482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828" y="2525485"/>
            <a:ext cx="101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wafer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1257" y="2198914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die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291943" y="2612571"/>
            <a:ext cx="1589314" cy="10450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589314" y="2960914"/>
            <a:ext cx="576943" cy="2068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529943" y="2645229"/>
            <a:ext cx="2351314" cy="1926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lg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D539C8-4C0D-314D-81AB-008820F7A7E0}"/>
              </a:ext>
            </a:extLst>
          </p:cNvPr>
          <p:cNvSpPr txBox="1"/>
          <p:nvPr/>
        </p:nvSpPr>
        <p:spPr>
          <a:xfrm>
            <a:off x="-1" y="6610888"/>
            <a:ext cx="173085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1.6  Trends in Cost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129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4195" y="4463141"/>
            <a:ext cx="7559339" cy="6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Integrated Circuit Cost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Cost of Integrated circuit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2800" dirty="0"/>
              <a:t>Bose-Einstein formula:</a:t>
            </a:r>
          </a:p>
          <a:p>
            <a:pPr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Defects per unit area = 0.016-0.057 defects per square cm (2010)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 = process-complexity factor = 11.5-15.5 (40 nm, 2010)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628" y="1652268"/>
            <a:ext cx="8519372" cy="87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6941" y="2528899"/>
            <a:ext cx="4087259" cy="832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8278" y="3336495"/>
            <a:ext cx="6117758" cy="87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7A875-E1D7-8F47-9111-FF2EE0519416}"/>
              </a:ext>
            </a:extLst>
          </p:cNvPr>
          <p:cNvSpPr txBox="1"/>
          <p:nvPr/>
        </p:nvSpPr>
        <p:spPr>
          <a:xfrm>
            <a:off x="-1" y="6610888"/>
            <a:ext cx="173085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1.6  Trends in Cost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19150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2817-3138-594D-9D50-412E35C755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38E25-AB61-AD4D-80E8-249440794095}"/>
              </a:ext>
            </a:extLst>
          </p:cNvPr>
          <p:cNvSpPr txBox="1"/>
          <p:nvPr/>
        </p:nvSpPr>
        <p:spPr>
          <a:xfrm>
            <a:off x="183600" y="2681415"/>
            <a:ext cx="8776800" cy="1098000"/>
          </a:xfrm>
          <a:prstGeom prst="roundRect">
            <a:avLst/>
          </a:prstGeom>
          <a:solidFill>
            <a:srgbClr val="FFF0D5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1">
            <a:noAutofit/>
          </a:bodyPr>
          <a:lstStyle/>
          <a:p>
            <a:r>
              <a:rPr lang="en-US" sz="4000" b="1" i="0" dirty="0">
                <a:solidFill>
                  <a:srgbClr val="0712D9"/>
                </a:solidFill>
                <a:latin typeface="Daytona" panose="020B0604030500040204" pitchFamily="34" charset="0"/>
                <a:ea typeface="Calibri" charset="0"/>
                <a:cs typeface="Calibri" charset="0"/>
              </a:rPr>
              <a:t>Principles of Computer Design</a:t>
            </a:r>
          </a:p>
        </p:txBody>
      </p:sp>
    </p:spTree>
    <p:extLst>
      <p:ext uri="{BB962C8B-B14F-4D97-AF65-F5344CB8AC3E}">
        <p14:creationId xmlns:p14="http://schemas.microsoft.com/office/powerpoint/2010/main" val="40238921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Typical performance metrics: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1CFE"/>
                </a:solidFill>
              </a:rPr>
              <a:t>Response</a:t>
            </a:r>
            <a:r>
              <a:rPr lang="en-US" dirty="0">
                <a:solidFill>
                  <a:srgbClr val="001CFE"/>
                </a:solidFill>
              </a:rPr>
              <a:t> (</a:t>
            </a:r>
            <a:r>
              <a:rPr lang="en-US" b="1" dirty="0">
                <a:solidFill>
                  <a:srgbClr val="001CFE"/>
                </a:solidFill>
              </a:rPr>
              <a:t>execution</a:t>
            </a:r>
            <a:r>
              <a:rPr lang="en-US" dirty="0">
                <a:solidFill>
                  <a:srgbClr val="001CFE"/>
                </a:solidFill>
              </a:rPr>
              <a:t>) </a:t>
            </a:r>
            <a:r>
              <a:rPr lang="en-US" b="1" dirty="0">
                <a:solidFill>
                  <a:srgbClr val="001CFE"/>
                </a:solidFill>
              </a:rPr>
              <a:t>time</a:t>
            </a:r>
            <a:r>
              <a:rPr lang="en-US" dirty="0">
                <a:solidFill>
                  <a:srgbClr val="001CFE"/>
                </a:solidFill>
              </a:rPr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rgbClr val="001CFE"/>
                </a:solidFill>
              </a:rPr>
              <a:t>throughput</a:t>
            </a:r>
            <a:endParaRPr lang="en-US" sz="2800" b="1" dirty="0">
              <a:solidFill>
                <a:srgbClr val="001CFE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Speedup of X relative to 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Execution </a:t>
            </a:r>
            <a:r>
              <a:rPr lang="en-US" dirty="0" err="1"/>
              <a:t>time</a:t>
            </a:r>
            <a:r>
              <a:rPr lang="en-US" baseline="-25000" dirty="0" err="1"/>
              <a:t>Y</a:t>
            </a:r>
            <a:r>
              <a:rPr lang="en-US" dirty="0"/>
              <a:t> / Execution </a:t>
            </a:r>
            <a:r>
              <a:rPr lang="en-US" dirty="0" err="1"/>
              <a:t>time</a:t>
            </a:r>
            <a:r>
              <a:rPr lang="en-US" baseline="-25000" dirty="0" err="1"/>
              <a:t>X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Execution time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1CFE"/>
                </a:solidFill>
              </a:rPr>
              <a:t>Wall clock time</a:t>
            </a:r>
            <a:r>
              <a:rPr lang="en-US" dirty="0"/>
              <a:t>:  includes all system overheads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1CFE"/>
                </a:solidFill>
              </a:rPr>
              <a:t>CPU time</a:t>
            </a:r>
            <a:r>
              <a:rPr lang="en-US" dirty="0"/>
              <a:t>:  only computation time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Benchmarks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Kernels (e.g. matrix multiply)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Toy programs (e.g. sorting)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Synthetic benchmarks (e.g. Dhrystone)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Benchmark suites (e.g. SPEC06fp, TPC-C)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45235" y="4743547"/>
            <a:ext cx="174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Can be </a:t>
            </a:r>
            <a:r>
              <a:rPr lang="en-US" i="0" dirty="0" err="1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mis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-leading</a:t>
            </a:r>
          </a:p>
        </p:txBody>
      </p:sp>
      <p:sp>
        <p:nvSpPr>
          <p:cNvPr id="5" name="Right Brace 4"/>
          <p:cNvSpPr/>
          <p:nvPr/>
        </p:nvSpPr>
        <p:spPr bwMode="auto">
          <a:xfrm>
            <a:off x="6905647" y="4666855"/>
            <a:ext cx="397819" cy="1400570"/>
          </a:xfrm>
          <a:prstGeom prst="rightBrace">
            <a:avLst>
              <a:gd name="adj1" fmla="val 67349"/>
              <a:gd name="adj2" fmla="val 50000"/>
            </a:avLst>
          </a:prstGeom>
          <a:noFill/>
          <a:ln w="254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" y="6615696"/>
            <a:ext cx="2590837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1.8  Measuring Performance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8175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02" y="5263824"/>
            <a:ext cx="7246992" cy="133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875" y="4121407"/>
            <a:ext cx="8870400" cy="101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2800" b="1" dirty="0"/>
              <a:t>Take Advantage of Parallelism</a:t>
            </a:r>
          </a:p>
          <a:p>
            <a:pPr lvl="1"/>
            <a:r>
              <a:rPr lang="en-US" sz="2400" dirty="0"/>
              <a:t>e.g. multiple processors, disks, memory banks, pipelining, multiple functional units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800" b="1" dirty="0"/>
              <a:t>Principle of Locality</a:t>
            </a:r>
          </a:p>
          <a:p>
            <a:pPr lvl="1"/>
            <a:r>
              <a:rPr lang="en-US" sz="2400" dirty="0"/>
              <a:t>A property of programs: data and instructions typical reused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800" b="1" dirty="0"/>
              <a:t>Focus on the Common Case – Amdahl’s Law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1" y="6615696"/>
            <a:ext cx="421916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1.9  Quantitative Principles of Computer Design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6261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Amdahl’s Law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701" y="1167518"/>
            <a:ext cx="885259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0" dirty="0">
                <a:latin typeface="Calibri" charset="0"/>
                <a:ea typeface="Calibri" charset="0"/>
                <a:cs typeface="Calibri" charset="0"/>
              </a:rPr>
              <a:t>Suppose a new processor is 10 times faster in computation than the current one.  Assume that the current processor is 40% time busy with computation and 60% of the time idle waiting for IO. What is the overall speedup with the new processor?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" y="6615696"/>
            <a:ext cx="421916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1.9  Quantitative Principles of Computer Design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46225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Processor Performance Equation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274" r="4150"/>
          <a:stretch/>
        </p:blipFill>
        <p:spPr bwMode="auto">
          <a:xfrm>
            <a:off x="457197" y="1246444"/>
            <a:ext cx="8229600" cy="75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6541" y="2068604"/>
            <a:ext cx="5330918" cy="106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141" r="2227"/>
          <a:stretch/>
        </p:blipFill>
        <p:spPr bwMode="auto">
          <a:xfrm>
            <a:off x="182880" y="3304695"/>
            <a:ext cx="8778240" cy="76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 cstate="print"/>
          <a:srcRect l="1400" r="2492"/>
          <a:stretch/>
        </p:blipFill>
        <p:spPr bwMode="auto">
          <a:xfrm>
            <a:off x="822957" y="4299679"/>
            <a:ext cx="7863840" cy="109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-1" y="6519446"/>
            <a:ext cx="421916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1.9  Quantitative Principles of Computer Design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5572" y="5662212"/>
            <a:ext cx="1102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Calibri" charset="0"/>
                <a:ea typeface="Calibri" charset="0"/>
                <a:cs typeface="Calibri" charset="0"/>
              </a:rPr>
              <a:t>ISA</a:t>
            </a:r>
          </a:p>
          <a:p>
            <a:r>
              <a:rPr lang="en-US" sz="2000" i="0" dirty="0">
                <a:latin typeface="Calibri" charset="0"/>
                <a:ea typeface="Calibri" charset="0"/>
                <a:cs typeface="Calibri" charset="0"/>
              </a:rPr>
              <a:t>compiler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67432" y="5661351"/>
            <a:ext cx="637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Calibri" charset="0"/>
                <a:ea typeface="Calibri" charset="0"/>
                <a:cs typeface="Calibri" charset="0"/>
              </a:rPr>
              <a:t>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23691" y="5661351"/>
            <a:ext cx="1339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latin typeface="Calibri" charset="0"/>
                <a:ea typeface="Calibri" charset="0"/>
                <a:cs typeface="Calibri" charset="0"/>
              </a:rPr>
              <a:t>technology</a:t>
            </a:r>
          </a:p>
          <a:p>
            <a:r>
              <a:rPr lang="en-US" sz="2000" i="0" dirty="0">
                <a:latin typeface="Calibri" charset="0"/>
                <a:ea typeface="Calibri" charset="0"/>
                <a:cs typeface="Calibri" charset="0"/>
              </a:rPr>
              <a:t>arch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 flipV="1">
            <a:off x="1597541" y="5347603"/>
            <a:ext cx="0" cy="2983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378284" y="5364965"/>
            <a:ext cx="0" cy="2983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4862394" y="5384454"/>
            <a:ext cx="0" cy="2983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D1EC05-2BB9-7541-8050-36C0A77CAE32}"/>
              </a:ext>
            </a:extLst>
          </p:cNvPr>
          <p:cNvCxnSpPr>
            <a:cxnSpLocks/>
            <a:stCxn id="6148" idx="2"/>
          </p:cNvCxnSpPr>
          <p:nvPr/>
        </p:nvCxnSpPr>
        <p:spPr bwMode="auto">
          <a:xfrm>
            <a:off x="4572000" y="3128897"/>
            <a:ext cx="521425" cy="409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59512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instruction types having different CPIs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err="1"/>
              <a:t>IC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: count of instruction </a:t>
            </a:r>
            <a:r>
              <a:rPr lang="en-US" i="1" dirty="0" err="1"/>
              <a:t>i</a:t>
            </a:r>
            <a:r>
              <a:rPr lang="en-US" dirty="0"/>
              <a:t> in a program. </a:t>
            </a:r>
          </a:p>
          <a:p>
            <a:pPr lvl="1"/>
            <a:r>
              <a:rPr lang="en-US" dirty="0" err="1"/>
              <a:t>CPI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: average cycle count for instruction </a:t>
            </a:r>
            <a:r>
              <a:rPr lang="en-US" i="1" dirty="0" err="1"/>
              <a:t>i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947" r="4267"/>
          <a:stretch/>
        </p:blipFill>
        <p:spPr bwMode="auto">
          <a:xfrm>
            <a:off x="1645920" y="2989722"/>
            <a:ext cx="5852160" cy="1364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313" r="13079"/>
          <a:stretch/>
        </p:blipFill>
        <p:spPr bwMode="auto">
          <a:xfrm>
            <a:off x="2109583" y="1707738"/>
            <a:ext cx="4389120" cy="133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Processor Performance Equation</a:t>
            </a:r>
            <a:endParaRPr lang="en-AU" dirty="0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77" y="5825121"/>
            <a:ext cx="7728581" cy="299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" y="6615696"/>
            <a:ext cx="421916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1.9  Quantitative Principles of Computer Design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2737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9968" y="244231"/>
            <a:ext cx="551856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Suppose the following measurements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	fraction of FP ops = 25%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	Average CPI of FP ops = 4 cycles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	fraction of FPSQR = 2%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	Average CPI of FPSQR = 20 cycles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	Average CPI of other </a:t>
            </a:r>
            <a:r>
              <a:rPr lang="en-US" i="0" dirty="0" err="1">
                <a:latin typeface="Calibri" charset="0"/>
                <a:ea typeface="Calibri" charset="0"/>
                <a:cs typeface="Calibri" charset="0"/>
              </a:rPr>
              <a:t>inst</a:t>
            </a:r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 = 1 cycles</a:t>
            </a:r>
          </a:p>
          <a:p>
            <a:endParaRPr lang="en-US" i="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Design #1: decrease CPI of FPSQR to 2</a:t>
            </a:r>
          </a:p>
          <a:p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Design #2: decrease CPI of FP ops to 2</a:t>
            </a:r>
          </a:p>
          <a:p>
            <a:pPr>
              <a:spcBef>
                <a:spcPts val="1200"/>
              </a:spcBef>
            </a:pPr>
            <a:r>
              <a:rPr lang="en-US" i="0" dirty="0">
                <a:latin typeface="Calibri" charset="0"/>
                <a:ea typeface="Calibri" charset="0"/>
                <a:cs typeface="Calibri" charset="0"/>
              </a:rPr>
              <a:t>Compare these two design alternatives.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615696"/>
            <a:ext cx="421916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1.9  Quantitative Principles of Computer Design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457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wrap="none"/>
          <a:lstStyle/>
          <a:p>
            <a:r>
              <a:rPr lang="en-US" altLang="en-US" dirty="0"/>
              <a:t>How Do the Pieces Fit Together?</a:t>
            </a:r>
          </a:p>
        </p:txBody>
      </p:sp>
      <p:sp>
        <p:nvSpPr>
          <p:cNvPr id="15386" name="Rectangle 26"/>
          <p:cNvSpPr>
            <a:spLocks noGrp="1" noChangeArrowheads="1"/>
          </p:cNvSpPr>
          <p:nvPr>
            <p:ph idx="1"/>
          </p:nvPr>
        </p:nvSpPr>
        <p:spPr>
          <a:xfrm>
            <a:off x="608007" y="4990310"/>
            <a:ext cx="7642225" cy="1465263"/>
          </a:xfrm>
          <a:noFill/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dirty="0"/>
              <a:t>Coordination of many </a:t>
            </a:r>
            <a:r>
              <a:rPr lang="en-US" altLang="en-US" i="1" dirty="0">
                <a:solidFill>
                  <a:schemeClr val="accent1"/>
                </a:solidFill>
              </a:rPr>
              <a:t>levels of abstraction</a:t>
            </a:r>
            <a:endParaRPr lang="en-US" alt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dirty="0"/>
              <a:t>Under a rapidly changing set of forces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dirty="0"/>
              <a:t>Design, measurement, </a:t>
            </a:r>
            <a:r>
              <a:rPr lang="en-US" altLang="en-US" i="1" dirty="0"/>
              <a:t>and</a:t>
            </a:r>
            <a:r>
              <a:rPr lang="en-US" altLang="en-US" dirty="0"/>
              <a:t> evaluation</a:t>
            </a:r>
            <a:endParaRPr lang="en-US" altLang="en-US" dirty="0">
              <a:solidFill>
                <a:srgbClr val="009900"/>
              </a:solidFill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257800" y="2741142"/>
            <a:ext cx="1421864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I/O system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908300" y="4468342"/>
            <a:ext cx="254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200400" y="2741142"/>
            <a:ext cx="1920654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Instr. Set Proc.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752600" y="2741142"/>
            <a:ext cx="48006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5257800" y="2741142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2914650" y="2188692"/>
            <a:ext cx="1239122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2876550" y="2214092"/>
            <a:ext cx="1130300" cy="33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019550" y="1502892"/>
            <a:ext cx="1338508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Operating</a:t>
            </a: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4298950" y="1756892"/>
            <a:ext cx="1040349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3505200" y="1515592"/>
            <a:ext cx="0" cy="698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3511550" y="1521942"/>
            <a:ext cx="1968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5486400" y="1528292"/>
            <a:ext cx="0" cy="1054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2660650" y="1159992"/>
            <a:ext cx="1524456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V="1">
            <a:off x="2438400" y="1058392"/>
            <a:ext cx="0" cy="153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5257800" y="1071092"/>
            <a:ext cx="0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3181350" y="3941292"/>
            <a:ext cx="1837041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 dirty="0">
                <a:solidFill>
                  <a:schemeClr val="tx1"/>
                </a:solidFill>
              </a:rPr>
              <a:t>Digital Design</a:t>
            </a: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2724150" y="3915892"/>
            <a:ext cx="2654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3124200" y="4265142"/>
            <a:ext cx="1865895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Circuit Design</a:t>
            </a: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876550" y="4271492"/>
            <a:ext cx="2381250" cy="374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82" name="Rectangle 22" descr="50%"/>
          <p:cNvSpPr>
            <a:spLocks noChangeArrowheads="1"/>
          </p:cNvSpPr>
          <p:nvPr/>
        </p:nvSpPr>
        <p:spPr bwMode="auto">
          <a:xfrm>
            <a:off x="1752600" y="2588742"/>
            <a:ext cx="4800600" cy="12065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-63598" y="2666308"/>
            <a:ext cx="1922000" cy="5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b="1" i="0" dirty="0"/>
              <a:t>Instruction Set</a:t>
            </a:r>
          </a:p>
          <a:p>
            <a:pPr algn="ctr">
              <a:lnSpc>
                <a:spcPct val="85000"/>
              </a:lnSpc>
            </a:pPr>
            <a:r>
              <a:rPr lang="en-US" altLang="en-US" sz="2000" b="1" i="0" dirty="0"/>
              <a:t> Architecture</a:t>
            </a:r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4286250" y="2188692"/>
            <a:ext cx="1266372" cy="36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Firmware</a:t>
            </a: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248150" y="2214092"/>
            <a:ext cx="1130300" cy="33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>
            <a:off x="2444750" y="1064742"/>
            <a:ext cx="2806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i="0"/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2874963" y="3474567"/>
            <a:ext cx="259045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 i="0" dirty="0" err="1">
                <a:solidFill>
                  <a:schemeClr val="tx1"/>
                </a:solidFill>
              </a:rPr>
              <a:t>Datapath</a:t>
            </a:r>
            <a:r>
              <a:rPr lang="en-US" altLang="en-US" sz="2000" b="1" i="0" dirty="0">
                <a:solidFill>
                  <a:schemeClr val="tx1"/>
                </a:solidFill>
              </a:rPr>
              <a:t> &amp; Control </a:t>
            </a: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2667000" y="3433292"/>
            <a:ext cx="2743200" cy="444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 i="0"/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>
            <a:off x="2819400" y="2741142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 i="0"/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1752600" y="2741142"/>
            <a:ext cx="1181414" cy="67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Memory </a:t>
            </a:r>
          </a:p>
          <a:p>
            <a:pPr>
              <a:lnSpc>
                <a:spcPct val="102000"/>
              </a:lnSpc>
            </a:pPr>
            <a:r>
              <a:rPr lang="en-US" altLang="en-US" sz="2000" b="1" i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546848" name="Rectangle 32"/>
          <p:cNvSpPr>
            <a:spLocks noChangeArrowheads="1"/>
          </p:cNvSpPr>
          <p:nvPr/>
        </p:nvSpPr>
        <p:spPr bwMode="auto">
          <a:xfrm>
            <a:off x="6518630" y="4248636"/>
            <a:ext cx="2417556" cy="5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b="1" i="0" dirty="0">
                <a:solidFill>
                  <a:schemeClr val="accent2"/>
                </a:solidFill>
              </a:rPr>
              <a:t>CMOS VLSI, low-power</a:t>
            </a:r>
          </a:p>
        </p:txBody>
      </p:sp>
      <p:sp>
        <p:nvSpPr>
          <p:cNvPr id="546849" name="Rectangle 33"/>
          <p:cNvSpPr>
            <a:spLocks noChangeArrowheads="1"/>
          </p:cNvSpPr>
          <p:nvPr/>
        </p:nvSpPr>
        <p:spPr bwMode="auto">
          <a:xfrm>
            <a:off x="6535237" y="3935730"/>
            <a:ext cx="1710405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b="1" i="0" dirty="0">
                <a:solidFill>
                  <a:schemeClr val="accent2"/>
                </a:solidFill>
              </a:rPr>
              <a:t>Logic design</a:t>
            </a:r>
          </a:p>
        </p:txBody>
      </p:sp>
      <p:sp>
        <p:nvSpPr>
          <p:cNvPr id="546851" name="Rectangle 35"/>
          <p:cNvSpPr>
            <a:spLocks noChangeArrowheads="1"/>
          </p:cNvSpPr>
          <p:nvPr/>
        </p:nvSpPr>
        <p:spPr bwMode="auto">
          <a:xfrm>
            <a:off x="6799726" y="2255449"/>
            <a:ext cx="1919312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b="1" i="0">
                <a:solidFill>
                  <a:schemeClr val="accent2"/>
                </a:solidFill>
              </a:rPr>
              <a:t>Compilers</a:t>
            </a:r>
            <a:endParaRPr lang="en-US" altLang="en-US" sz="2000" b="1" i="0" dirty="0">
              <a:solidFill>
                <a:srgbClr val="FF0000"/>
              </a:solidFill>
            </a:endParaRPr>
          </a:p>
        </p:txBody>
      </p:sp>
      <p:sp>
        <p:nvSpPr>
          <p:cNvPr id="546852" name="Rectangle 36"/>
          <p:cNvSpPr>
            <a:spLocks noChangeArrowheads="1"/>
          </p:cNvSpPr>
          <p:nvPr/>
        </p:nvSpPr>
        <p:spPr bwMode="auto">
          <a:xfrm>
            <a:off x="6566764" y="1595978"/>
            <a:ext cx="2292295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b="1" i="0" dirty="0">
                <a:solidFill>
                  <a:schemeClr val="accent2"/>
                </a:solidFill>
              </a:rPr>
              <a:t>Operating system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6582577" y="931392"/>
            <a:ext cx="2353610" cy="5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b="1" i="0" dirty="0">
                <a:solidFill>
                  <a:schemeClr val="accent2"/>
                </a:solidFill>
              </a:rPr>
              <a:t>Algorithms, programming</a:t>
            </a: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685800" y="4259278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685800" y="3883834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715108" y="3426941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715108" y="2594302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709243" y="2219158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213" y="1509914"/>
            <a:ext cx="7696200" cy="0"/>
          </a:xfrm>
          <a:prstGeom prst="line">
            <a:avLst/>
          </a:prstGeom>
          <a:noFill/>
          <a:ln w="25400">
            <a:solidFill>
              <a:srgbClr val="00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2588742"/>
            <a:ext cx="5339299" cy="885825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5" name="Rectangle 35"/>
          <p:cNvSpPr>
            <a:spLocks noChangeArrowheads="1"/>
          </p:cNvSpPr>
          <p:nvPr/>
        </p:nvSpPr>
        <p:spPr bwMode="auto">
          <a:xfrm>
            <a:off x="6968622" y="3543786"/>
            <a:ext cx="1919312" cy="312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b="1" i="0" dirty="0">
                <a:solidFill>
                  <a:schemeClr val="accent2"/>
                </a:solidFill>
              </a:rPr>
              <a:t> CSD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8544" y="2832845"/>
            <a:ext cx="1849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This course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5394547" y="3112720"/>
            <a:ext cx="1776062" cy="113863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7909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25" y="1153236"/>
            <a:ext cx="8852597" cy="5559063"/>
          </a:xfrm>
        </p:spPr>
        <p:txBody>
          <a:bodyPr/>
          <a:lstStyle/>
          <a:p>
            <a:r>
              <a:rPr lang="en-US" sz="2800" dirty="0"/>
              <a:t>Computer architecture involves ISA, microarchitecture, HW technologies.</a:t>
            </a:r>
          </a:p>
          <a:p>
            <a:pPr lvl="1"/>
            <a:r>
              <a:rPr lang="en-US" sz="2400" dirty="0"/>
              <a:t>Is about making tradeoffs among design parameters optimized for target applications.</a:t>
            </a:r>
          </a:p>
          <a:p>
            <a:pPr lvl="1"/>
            <a:r>
              <a:rPr lang="en-US" sz="2400" dirty="0"/>
              <a:t>Should be mindful about technology trends, and their impacts on comp. design.</a:t>
            </a:r>
          </a:p>
          <a:p>
            <a:r>
              <a:rPr lang="en-US" sz="2800" dirty="0"/>
              <a:t>Classification of comp. arch. </a:t>
            </a:r>
            <a:r>
              <a:rPr lang="en-US" sz="2800" dirty="0" err="1"/>
              <a:t>wrt</a:t>
            </a:r>
            <a:r>
              <a:rPr lang="en-US" sz="2800" dirty="0"/>
              <a:t> different types of parallelism they exploit.</a:t>
            </a:r>
          </a:p>
          <a:p>
            <a:r>
              <a:rPr lang="en-US" sz="2800" dirty="0"/>
              <a:t>Reviews of trends of various system parameters.</a:t>
            </a:r>
          </a:p>
          <a:p>
            <a:r>
              <a:rPr lang="en-US" sz="2800" dirty="0"/>
              <a:t>Overviews of computer design principles</a:t>
            </a:r>
          </a:p>
          <a:p>
            <a:pPr lvl="1"/>
            <a:r>
              <a:rPr lang="en-US" sz="2400" dirty="0"/>
              <a:t>Exploitation of parallelism, locality, optimization for common cases, etc.</a:t>
            </a:r>
          </a:p>
          <a:p>
            <a:r>
              <a:rPr lang="en-US" sz="2800" dirty="0"/>
              <a:t>Processor execution time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6099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C145D-CCCF-0946-A6AE-9B247E9E4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553200"/>
            <a:ext cx="457200" cy="304800"/>
          </a:xfrm>
        </p:spPr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1AF2548-9E85-D042-8E92-8365119217D9}"/>
              </a:ext>
            </a:extLst>
          </p:cNvPr>
          <p:cNvSpPr/>
          <p:nvPr/>
        </p:nvSpPr>
        <p:spPr bwMode="auto">
          <a:xfrm>
            <a:off x="182880" y="2560320"/>
            <a:ext cx="8778240" cy="1097280"/>
          </a:xfrm>
          <a:prstGeom prst="roundRect">
            <a:avLst>
              <a:gd name="adj" fmla="val 8565"/>
            </a:avLst>
          </a:prstGeom>
          <a:solidFill>
            <a:srgbClr val="FFF0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0712D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06545447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Where is the Market?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 rot="-5400000">
            <a:off x="-947904" y="2642113"/>
            <a:ext cx="3067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b="1" i="0">
                <a:solidFill>
                  <a:srgbClr val="000099"/>
                </a:solidFill>
              </a:rPr>
              <a:t>Millions of Computers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7315200" y="22098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i="0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7239000" y="2209800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i="0"/>
          </a:p>
        </p:txBody>
      </p:sp>
      <p:sp>
        <p:nvSpPr>
          <p:cNvPr id="602125" name="Rectangle 13"/>
          <p:cNvSpPr>
            <a:spLocks noChangeArrowheads="1"/>
          </p:cNvSpPr>
          <p:nvPr/>
        </p:nvSpPr>
        <p:spPr bwMode="auto">
          <a:xfrm>
            <a:off x="6858000" y="1682576"/>
            <a:ext cx="2286000" cy="330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en-US" sz="1900" i="0" dirty="0">
                <a:solidFill>
                  <a:schemeClr val="tx1"/>
                </a:solidFill>
              </a:rPr>
              <a:t> It is estimated that there will be between </a:t>
            </a:r>
            <a:r>
              <a:rPr lang="en-US" altLang="en-US" sz="1900" i="0" dirty="0">
                <a:solidFill>
                  <a:srgbClr val="1F4E79"/>
                </a:solidFill>
              </a:rPr>
              <a:t>15 and 20 billion devices </a:t>
            </a:r>
            <a:r>
              <a:rPr lang="en-US" altLang="en-US" sz="1900" i="0" dirty="0">
                <a:solidFill>
                  <a:schemeClr val="tx1"/>
                </a:solidFill>
              </a:rPr>
              <a:t>(small embedded devices) with a </a:t>
            </a:r>
            <a:r>
              <a:rPr lang="en-US" altLang="en-US" sz="1900" i="0" dirty="0">
                <a:solidFill>
                  <a:srgbClr val="1F4E79"/>
                </a:solidFill>
              </a:rPr>
              <a:t>$900 Billion</a:t>
            </a:r>
            <a:r>
              <a:rPr lang="en-US" altLang="en-US" sz="1900" i="0" dirty="0">
                <a:solidFill>
                  <a:schemeClr val="tx1"/>
                </a:solidFill>
              </a:rPr>
              <a:t> USD market, which is growing </a:t>
            </a:r>
            <a:r>
              <a:rPr lang="en-US" altLang="en-US" sz="1900" i="0" u="sng" dirty="0">
                <a:solidFill>
                  <a:srgbClr val="1F4E79"/>
                </a:solidFill>
              </a:rPr>
              <a:t>twice as fast</a:t>
            </a:r>
            <a:r>
              <a:rPr lang="en-US" altLang="en-US" sz="1900" i="0" dirty="0">
                <a:solidFill>
                  <a:schemeClr val="tx1"/>
                </a:solidFill>
              </a:rPr>
              <a:t> as the PC market.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726" y="5207953"/>
            <a:ext cx="8840874" cy="911378"/>
          </a:xfrm>
        </p:spPr>
        <p:txBody>
          <a:bodyPr/>
          <a:lstStyle/>
          <a:p>
            <a:r>
              <a:rPr lang="en-US" sz="2400" dirty="0"/>
              <a:t>Embedded applications: mobile electronics, automobile electronics, home electronics, communications and networking, healthcare products, sensor networks, gaming hardware, defense applications and many others!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1" y="995599"/>
            <a:ext cx="6394617" cy="37954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725" y="165044"/>
            <a:ext cx="8852598" cy="734283"/>
          </a:xfrm>
        </p:spPr>
        <p:txBody>
          <a:bodyPr/>
          <a:lstStyle/>
          <a:p>
            <a:r>
              <a:rPr lang="en-US" dirty="0"/>
              <a:t>Computer Architecture </a:t>
            </a:r>
            <a:r>
              <a:rPr lang="mr-IN" dirty="0"/>
              <a:t>–</a:t>
            </a:r>
            <a:r>
              <a:rPr lang="en-US" dirty="0"/>
              <a:t> Past and Now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Computer architecture – Past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Instruction Set Architecture (ISA) design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i.e. decisions regarding: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registers, memory addressing, addressing modes, instruction operands, available operations, control flow instructions, instruction encoding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Computer architecture – Now 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ISA design is less of a focus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Meet specific requirements of the target machine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Design to find a best tradeoff among performance, cost, power, and availability, </a:t>
            </a:r>
            <a:r>
              <a:rPr lang="en-US" sz="2400" dirty="0" err="1"/>
              <a:t>etc</a:t>
            </a:r>
            <a:r>
              <a:rPr lang="en-US" sz="2400" dirty="0"/>
              <a:t>, optimized for target applications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Consider </a:t>
            </a:r>
            <a:r>
              <a:rPr lang="en-US" sz="2400" b="1" dirty="0"/>
              <a:t>ISA</a:t>
            </a:r>
            <a:r>
              <a:rPr lang="en-US" sz="2400" dirty="0"/>
              <a:t>, </a:t>
            </a:r>
            <a:r>
              <a:rPr lang="en-US" sz="2400" b="1" dirty="0"/>
              <a:t>microarchitecture</a:t>
            </a:r>
            <a:r>
              <a:rPr lang="en-US" sz="2400" dirty="0"/>
              <a:t>, logic/circuit design, implementation, 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725" y="5868110"/>
            <a:ext cx="878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Impacts from requirements of applications </a:t>
            </a:r>
            <a:r>
              <a:rPr lang="en-US" sz="2800" i="0">
                <a:latin typeface="Calibri" charset="0"/>
                <a:ea typeface="Calibri" charset="0"/>
                <a:cs typeface="Calibri" charset="0"/>
              </a:rPr>
              <a:t>and technology.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6613787"/>
            <a:ext cx="3302058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t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1.3  Defining Computer Architecture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0309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Dependability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As feature size shrinks, computers fail more often.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 Module reliability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Mean time to failure (MTTF)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Mean time to repair (MTTR)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Mean time between failures (MTBF) = MTTF + MTTR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Availability = MTTF / MTBF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                     = a ratio between service time and total life span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 To improve reliability: redundancy.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" y="6615696"/>
            <a:ext cx="1736373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1.7  Dependability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336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Processor Example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45942" y="5762325"/>
            <a:ext cx="7366851" cy="613570"/>
          </a:xfrm>
        </p:spPr>
        <p:txBody>
          <a:bodyPr/>
          <a:lstStyle/>
          <a:p>
            <a:r>
              <a:rPr lang="en-US" sz="2800" dirty="0"/>
              <a:t>The objective of this course is to study most of these components</a:t>
            </a:r>
          </a:p>
        </p:txBody>
      </p:sp>
      <p:pic>
        <p:nvPicPr>
          <p:cNvPr id="23554" name="Picture 2" descr="http://images.anandtech.com/doci/7003/Screen%20Shot%202013-05-31%20at%207.59.16%20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9" y="1391094"/>
            <a:ext cx="6665404" cy="40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7" descr="samsung-dimm-bett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18" y="1102219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48"/>
          <p:cNvCxnSpPr>
            <a:cxnSpLocks noChangeShapeType="1"/>
          </p:cNvCxnSpPr>
          <p:nvPr/>
        </p:nvCxnSpPr>
        <p:spPr bwMode="auto">
          <a:xfrm>
            <a:off x="7192106" y="4837479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 rot="5400000">
            <a:off x="5871306" y="3335831"/>
            <a:ext cx="4756150" cy="6667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 rot="5400000">
            <a:off x="6945249" y="3485850"/>
            <a:ext cx="2640013" cy="523875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 BANKS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5400000">
            <a:off x="7261955" y="4510455"/>
            <a:ext cx="320675" cy="6540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6" name="Picture 4" descr="Intel Xeon E5-2600 co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69" y="2479108"/>
            <a:ext cx="5241749" cy="29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2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System-Level View</a:t>
            </a:r>
          </a:p>
        </p:txBody>
      </p:sp>
      <p:pic>
        <p:nvPicPr>
          <p:cNvPr id="34819" name="Picture 10" descr="0,1425,i=1025,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95400"/>
            <a:ext cx="32861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12" descr="mother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524000"/>
            <a:ext cx="50006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13"/>
          <p:cNvSpPr>
            <a:spLocks noChangeArrowheads="1"/>
          </p:cNvSpPr>
          <p:nvPr/>
        </p:nvSpPr>
        <p:spPr bwMode="auto">
          <a:xfrm>
            <a:off x="6553200" y="762000"/>
            <a:ext cx="1371600" cy="381000"/>
          </a:xfrm>
          <a:prstGeom prst="wedgeRectCallout">
            <a:avLst>
              <a:gd name="adj1" fmla="val -62731"/>
              <a:gd name="adj2" fmla="val 12208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34822" name="AutoShape 14"/>
          <p:cNvSpPr>
            <a:spLocks noChangeArrowheads="1"/>
          </p:cNvSpPr>
          <p:nvPr/>
        </p:nvSpPr>
        <p:spPr bwMode="auto">
          <a:xfrm>
            <a:off x="4114800" y="4495800"/>
            <a:ext cx="1447800" cy="609600"/>
          </a:xfrm>
          <a:prstGeom prst="wedgeRectCallout">
            <a:avLst>
              <a:gd name="adj1" fmla="val 58662"/>
              <a:gd name="adj2" fmla="val -254167"/>
            </a:avLst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Processor Interface</a:t>
            </a:r>
          </a:p>
        </p:txBody>
      </p:sp>
      <p:sp>
        <p:nvSpPr>
          <p:cNvPr id="34823" name="AutoShape 15"/>
          <p:cNvSpPr>
            <a:spLocks noChangeArrowheads="1"/>
          </p:cNvSpPr>
          <p:nvPr/>
        </p:nvSpPr>
        <p:spPr bwMode="auto">
          <a:xfrm>
            <a:off x="5410200" y="2057400"/>
            <a:ext cx="1295400" cy="21336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34824" name="AutoShape 17"/>
          <p:cNvSpPr>
            <a:spLocks noChangeArrowheads="1"/>
          </p:cNvSpPr>
          <p:nvPr/>
        </p:nvSpPr>
        <p:spPr bwMode="auto">
          <a:xfrm flipH="1" flipV="1">
            <a:off x="8001000" y="2819400"/>
            <a:ext cx="1066800" cy="381000"/>
          </a:xfrm>
          <a:prstGeom prst="wedgeRectCallout">
            <a:avLst>
              <a:gd name="adj1" fmla="val 86606"/>
              <a:gd name="adj2" fmla="val 10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4825" name="AutoShape 18"/>
          <p:cNvSpPr>
            <a:spLocks noChangeArrowheads="1"/>
          </p:cNvSpPr>
          <p:nvPr/>
        </p:nvSpPr>
        <p:spPr bwMode="auto">
          <a:xfrm>
            <a:off x="7391400" y="1295400"/>
            <a:ext cx="1219200" cy="381000"/>
          </a:xfrm>
          <a:prstGeom prst="wedgeRectCallout">
            <a:avLst>
              <a:gd name="adj1" fmla="val -69532"/>
              <a:gd name="adj2" fmla="val 14208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34826" name="AutoShape 19"/>
          <p:cNvSpPr>
            <a:spLocks noChangeArrowheads="1"/>
          </p:cNvSpPr>
          <p:nvPr/>
        </p:nvSpPr>
        <p:spPr bwMode="auto">
          <a:xfrm>
            <a:off x="5105400" y="5410200"/>
            <a:ext cx="1447800" cy="685800"/>
          </a:xfrm>
          <a:prstGeom prst="wedgeRectCallout">
            <a:avLst>
              <a:gd name="adj1" fmla="val 92324"/>
              <a:gd name="adj2" fmla="val -156250"/>
            </a:avLst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Disk/USB Interface</a:t>
            </a:r>
          </a:p>
        </p:txBody>
      </p:sp>
      <p:sp>
        <p:nvSpPr>
          <p:cNvPr id="34827" name="AutoShape 20"/>
          <p:cNvSpPr>
            <a:spLocks noChangeArrowheads="1"/>
          </p:cNvSpPr>
          <p:nvPr/>
        </p:nvSpPr>
        <p:spPr bwMode="auto">
          <a:xfrm>
            <a:off x="6553200" y="4419600"/>
            <a:ext cx="990600" cy="8382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 i="0">
              <a:solidFill>
                <a:schemeClr val="tx1"/>
              </a:solidFill>
            </a:endParaRPr>
          </a:p>
        </p:txBody>
      </p:sp>
      <p:sp>
        <p:nvSpPr>
          <p:cNvPr id="34828" name="AutoShape 22"/>
          <p:cNvSpPr>
            <a:spLocks noChangeArrowheads="1"/>
          </p:cNvSpPr>
          <p:nvPr/>
        </p:nvSpPr>
        <p:spPr bwMode="auto">
          <a:xfrm flipH="1" flipV="1">
            <a:off x="8077200" y="3352800"/>
            <a:ext cx="990600" cy="381000"/>
          </a:xfrm>
          <a:prstGeom prst="wedgeRectCallout">
            <a:avLst>
              <a:gd name="adj1" fmla="val 127884"/>
              <a:gd name="adj2" fmla="val 10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i="0">
                <a:solidFill>
                  <a:schemeClr val="tx1"/>
                </a:solidFill>
              </a:rPr>
              <a:t>IO Bus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9257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Computer Architecture?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725" y="1519881"/>
            <a:ext cx="8852597" cy="5081886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buClrTx/>
              <a:buSzTx/>
              <a:buNone/>
            </a:pPr>
            <a:r>
              <a:rPr lang="en-US" altLang="en-US" sz="2800" i="1" kern="1200" dirty="0">
                <a:latin typeface="Arial" charset="0"/>
              </a:rPr>
              <a:t>“Computer architecture is the science and art of </a:t>
            </a:r>
            <a:r>
              <a:rPr lang="en-US" altLang="en-US" sz="2800" i="1" u="sng" kern="1200" dirty="0">
                <a:latin typeface="Arial" charset="0"/>
              </a:rPr>
              <a:t>selecting</a:t>
            </a:r>
            <a:r>
              <a:rPr lang="en-US" altLang="en-US" sz="2800" i="1" kern="1200" dirty="0">
                <a:latin typeface="Arial" charset="0"/>
              </a:rPr>
              <a:t> and </a:t>
            </a:r>
            <a:r>
              <a:rPr lang="en-US" altLang="en-US" sz="2800" i="1" u="sng" kern="1200" dirty="0">
                <a:latin typeface="Arial" charset="0"/>
              </a:rPr>
              <a:t>interconnecting</a:t>
            </a:r>
            <a:r>
              <a:rPr lang="en-US" altLang="en-US" sz="2800" i="1" kern="1200" dirty="0">
                <a:latin typeface="Arial" charset="0"/>
              </a:rPr>
              <a:t> hardware components to create a computer that meets functional, performance, and cost goals.” </a:t>
            </a:r>
            <a:r>
              <a:rPr lang="en-US" altLang="en-US" sz="2800" i="1" kern="1200" baseline="30000" dirty="0">
                <a:latin typeface="Arial" charset="0"/>
              </a:rPr>
              <a:t>*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5626406" y="3230562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* G. </a:t>
            </a:r>
            <a:r>
              <a:rPr lang="en-US" altLang="en-US" sz="2000" dirty="0" err="1">
                <a:solidFill>
                  <a:schemeClr val="tx1"/>
                </a:solidFill>
              </a:rPr>
              <a:t>Sohi</a:t>
            </a:r>
            <a:r>
              <a:rPr lang="en-US" altLang="en-US" sz="2000" dirty="0">
                <a:solidFill>
                  <a:schemeClr val="tx1"/>
                </a:solidFill>
              </a:rPr>
              <a:t>, UW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7679" y="4472859"/>
            <a:ext cx="6456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0" dirty="0">
                <a:latin typeface="Calibri" charset="0"/>
                <a:ea typeface="Calibri" charset="0"/>
                <a:cs typeface="Calibri" charset="0"/>
              </a:rPr>
              <a:t>Think about architecture of buildings!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0046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pPr>
              <a:defRPr/>
            </a:pPr>
            <a:r>
              <a:rPr lang="en-US" dirty="0"/>
              <a:t>System Design Parameters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71" y="1327728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2" y="4703763"/>
            <a:ext cx="2971800" cy="164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61" y="1129459"/>
            <a:ext cx="19050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32" y="2667000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20" y="3149600"/>
            <a:ext cx="22860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6670432" y="3048000"/>
            <a:ext cx="2438400" cy="16764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0099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6617677" y="1265712"/>
            <a:ext cx="2438400" cy="16764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4724399" y="1037872"/>
            <a:ext cx="1752600" cy="1600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4765432" y="4572000"/>
            <a:ext cx="3276600" cy="19050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Performance (Speed)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Cost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Power (static + dynamic)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Peak power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Average power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Robustness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Noise-tolerance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Radiation-hardness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Testability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Reconfigurability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Time-to-market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Computers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0725" y="5013394"/>
            <a:ext cx="8852597" cy="1709921"/>
          </a:xfrm>
        </p:spPr>
        <p:txBody>
          <a:bodyPr/>
          <a:lstStyle/>
          <a:p>
            <a:r>
              <a:rPr lang="en-US" sz="2800" dirty="0"/>
              <a:t>Shipments: 1.9B PMD, 350M  Desktop, 19B Embedded.</a:t>
            </a:r>
          </a:p>
          <a:p>
            <a:r>
              <a:rPr lang="en-US" sz="2800" dirty="0"/>
              <a:t>Desktop has largest $ market share.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" y="1353929"/>
            <a:ext cx="9115528" cy="33501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CC4199-F8B7-463F-8679-1D7C78B959A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519446"/>
            <a:ext cx="241527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 Black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b="1" i="0" dirty="0">
                <a:solidFill>
                  <a:srgbClr val="004BF3"/>
                </a:solidFill>
                <a:latin typeface="Calibri" charset="0"/>
                <a:ea typeface="Calibri" charset="0"/>
                <a:cs typeface="Calibri" charset="0"/>
              </a:rPr>
              <a:t> 1.2  Classes of Computers</a:t>
            </a:r>
            <a:endParaRPr lang="en-US" sz="1600" b="1" i="0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77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HPG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HPG">
      <a:majorFont>
        <a:latin typeface="Neo Sans Intel"/>
        <a:ea typeface=""/>
        <a:cs typeface="Arial"/>
      </a:majorFont>
      <a:minorFont>
        <a:latin typeface="Neo Sans Inte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D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50800" dist="114300" dir="2700000" algn="tl" rotWithShape="0">
            <a:prstClr val="black">
              <a:alpha val="40000"/>
            </a:prstClr>
          </a:outerShdw>
        </a:effectLst>
      </a:spPr>
      <a:bodyPr vert="horz" wrap="non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000" b="1" i="0" u="none" strike="noStrike" cap="none" normalizeH="0" baseline="0" dirty="0" smtClean="0">
            <a:ln>
              <a:noFill/>
            </a:ln>
            <a:solidFill>
              <a:srgbClr val="0712D9"/>
            </a:solidFill>
            <a:effectLst/>
            <a:latin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arrow" w="med" len="lg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800" i="0" dirty="0"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MHPG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HPG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HPG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165491</TotalTime>
  <Words>3353</Words>
  <Application>Microsoft Macintosh PowerPoint</Application>
  <PresentationFormat>On-screen Show (4:3)</PresentationFormat>
  <Paragraphs>639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.AppleSystemUIFont</vt:lpstr>
      <vt:lpstr>Arial</vt:lpstr>
      <vt:lpstr>Calibri</vt:lpstr>
      <vt:lpstr>Courier New</vt:lpstr>
      <vt:lpstr>Daytona</vt:lpstr>
      <vt:lpstr>Droid Sans Mono</vt:lpstr>
      <vt:lpstr>Helvetica</vt:lpstr>
      <vt:lpstr>Monaco</vt:lpstr>
      <vt:lpstr>Neo Sans Intel</vt:lpstr>
      <vt:lpstr>Times New Roman</vt:lpstr>
      <vt:lpstr>Wingdings</vt:lpstr>
      <vt:lpstr>Zapf Dingbats</vt:lpstr>
      <vt:lpstr>ZapfDingbatsITC</vt:lpstr>
      <vt:lpstr>MHPG</vt:lpstr>
      <vt:lpstr>EEL 6764 Principles of Computer Architecture</vt:lpstr>
      <vt:lpstr>Ubiquitous Usage of Computers</vt:lpstr>
      <vt:lpstr>Computer Applications</vt:lpstr>
      <vt:lpstr>How Do the Pieces Fit Together?</vt:lpstr>
      <vt:lpstr>A Processor Example</vt:lpstr>
      <vt:lpstr>A System-Level View</vt:lpstr>
      <vt:lpstr>What is Computer Architecture?</vt:lpstr>
      <vt:lpstr>System Design Parameters</vt:lpstr>
      <vt:lpstr>Classes of Computers</vt:lpstr>
      <vt:lpstr>Single Processor Performance</vt:lpstr>
      <vt:lpstr>Computer Technology Driving Forces</vt:lpstr>
      <vt:lpstr>Current Trends in Architecture</vt:lpstr>
      <vt:lpstr>Classes of Parallelism</vt:lpstr>
      <vt:lpstr>Flynn’s Taxonomy</vt:lpstr>
      <vt:lpstr>PowerPoint Presentation</vt:lpstr>
      <vt:lpstr>Technology Trends</vt:lpstr>
      <vt:lpstr>First Microprocessor</vt:lpstr>
      <vt:lpstr>Height of Single-Core Processor</vt:lpstr>
      <vt:lpstr>MultiCore Processor</vt:lpstr>
      <vt:lpstr>Transistors and Wires</vt:lpstr>
      <vt:lpstr>Performance Measures</vt:lpstr>
      <vt:lpstr>Bandwidth and Latency</vt:lpstr>
      <vt:lpstr>Power and Energy</vt:lpstr>
      <vt:lpstr>Dynamic Energy and Power</vt:lpstr>
      <vt:lpstr>Power and Energy – Example </vt:lpstr>
      <vt:lpstr>Power &amp; Clock Frequency</vt:lpstr>
      <vt:lpstr>Reducing Power</vt:lpstr>
      <vt:lpstr>Static Power</vt:lpstr>
      <vt:lpstr>Where are Energy/Area Consumed?</vt:lpstr>
      <vt:lpstr>Factors Affecting Cost</vt:lpstr>
      <vt:lpstr>Integrated Circuit: Wafer and Die</vt:lpstr>
      <vt:lpstr>Cost of Integrated Circuit Cost</vt:lpstr>
      <vt:lpstr>PowerPoint Presentation</vt:lpstr>
      <vt:lpstr>Measuring Performance</vt:lpstr>
      <vt:lpstr>Principles of Computer Design</vt:lpstr>
      <vt:lpstr>Amdahl’s Law - Example</vt:lpstr>
      <vt:lpstr>The Processor Performance Equation</vt:lpstr>
      <vt:lpstr>The Processor Performance Equation</vt:lpstr>
      <vt:lpstr>PowerPoint Presentation</vt:lpstr>
      <vt:lpstr>Summary </vt:lpstr>
      <vt:lpstr>PowerPoint Presentation</vt:lpstr>
      <vt:lpstr>Where is the Market?</vt:lpstr>
      <vt:lpstr>Computer Architecture – Past and Now</vt:lpstr>
      <vt:lpstr>Dependability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kaat</dc:creator>
  <cp:lastModifiedBy>Srinivas Katkoori</cp:lastModifiedBy>
  <cp:revision>3304</cp:revision>
  <cp:lastPrinted>2018-08-27T16:26:00Z</cp:lastPrinted>
  <dcterms:created xsi:type="dcterms:W3CDTF">1997-04-13T14:24:48Z</dcterms:created>
  <dcterms:modified xsi:type="dcterms:W3CDTF">2023-01-09T05:00:46Z</dcterms:modified>
</cp:coreProperties>
</file>